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5"/>
  </p:notesMasterIdLst>
  <p:handoutMasterIdLst>
    <p:handoutMasterId r:id="rId66"/>
  </p:handoutMasterIdLst>
  <p:sldIdLst>
    <p:sldId id="327" r:id="rId5"/>
    <p:sldId id="330" r:id="rId6"/>
    <p:sldId id="331" r:id="rId7"/>
    <p:sldId id="333" r:id="rId8"/>
    <p:sldId id="334" r:id="rId9"/>
    <p:sldId id="335" r:id="rId10"/>
    <p:sldId id="298" r:id="rId11"/>
    <p:sldId id="262" r:id="rId12"/>
    <p:sldId id="336" r:id="rId13"/>
    <p:sldId id="263" r:id="rId14"/>
    <p:sldId id="337" r:id="rId15"/>
    <p:sldId id="299" r:id="rId16"/>
    <p:sldId id="345" r:id="rId17"/>
    <p:sldId id="346" r:id="rId18"/>
    <p:sldId id="266" r:id="rId19"/>
    <p:sldId id="339" r:id="rId20"/>
    <p:sldId id="340" r:id="rId21"/>
    <p:sldId id="341" r:id="rId22"/>
    <p:sldId id="342" r:id="rId23"/>
    <p:sldId id="343" r:id="rId24"/>
    <p:sldId id="265" r:id="rId25"/>
    <p:sldId id="276" r:id="rId26"/>
    <p:sldId id="303" r:id="rId27"/>
    <p:sldId id="344" r:id="rId28"/>
    <p:sldId id="293" r:id="rId29"/>
    <p:sldId id="347" r:id="rId30"/>
    <p:sldId id="277" r:id="rId31"/>
    <p:sldId id="348" r:id="rId32"/>
    <p:sldId id="349" r:id="rId33"/>
    <p:sldId id="284" r:id="rId34"/>
    <p:sldId id="269" r:id="rId35"/>
    <p:sldId id="350" r:id="rId36"/>
    <p:sldId id="351" r:id="rId37"/>
    <p:sldId id="352" r:id="rId38"/>
    <p:sldId id="353" r:id="rId39"/>
    <p:sldId id="354" r:id="rId40"/>
    <p:sldId id="270" r:id="rId41"/>
    <p:sldId id="355" r:id="rId42"/>
    <p:sldId id="356" r:id="rId43"/>
    <p:sldId id="357" r:id="rId44"/>
    <p:sldId id="358" r:id="rId45"/>
    <p:sldId id="359" r:id="rId46"/>
    <p:sldId id="360" r:id="rId47"/>
    <p:sldId id="361" r:id="rId48"/>
    <p:sldId id="362" r:id="rId49"/>
    <p:sldId id="363" r:id="rId50"/>
    <p:sldId id="294" r:id="rId51"/>
    <p:sldId id="296" r:id="rId52"/>
    <p:sldId id="364" r:id="rId53"/>
    <p:sldId id="365" r:id="rId54"/>
    <p:sldId id="321" r:id="rId55"/>
    <p:sldId id="366" r:id="rId56"/>
    <p:sldId id="367" r:id="rId57"/>
    <p:sldId id="368" r:id="rId58"/>
    <p:sldId id="288" r:id="rId59"/>
    <p:sldId id="369" r:id="rId60"/>
    <p:sldId id="370" r:id="rId61"/>
    <p:sldId id="274" r:id="rId62"/>
    <p:sldId id="275" r:id="rId63"/>
    <p:sldId id="329" r:id="rId6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352" autoAdjust="0"/>
    <p:restoredTop sz="85174"/>
  </p:normalViewPr>
  <p:slideViewPr>
    <p:cSldViewPr snapToGrid="0" snapToObjects="1">
      <p:cViewPr>
        <p:scale>
          <a:sx n="125" d="100"/>
          <a:sy n="125" d="100"/>
        </p:scale>
        <p:origin x="354" y="-43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E01C6B-2475-4581-A016-94D06422C9B1}" type="doc">
      <dgm:prSet loTypeId="urn:microsoft.com/office/officeart/2005/8/layout/hProcess9" loCatId="process" qsTypeId="urn:microsoft.com/office/officeart/2005/8/quickstyle/simple1" qsCatId="simple" csTypeId="urn:microsoft.com/office/officeart/2005/8/colors/accent1_2" csCatId="accent1" phldr="1"/>
      <dgm:spPr/>
    </dgm:pt>
    <dgm:pt modelId="{6BFED75A-D1CD-479A-821D-BAF2B6EE6597}">
      <dgm:prSet phldrT="[Text]" custT="1"/>
      <dgm:spPr/>
      <dgm:t>
        <a:bodyPr/>
        <a:lstStyle/>
        <a:p>
          <a:pPr>
            <a:buFont typeface="+mj-lt"/>
            <a:buAutoNum type="arabicPeriod"/>
          </a:pPr>
          <a:r>
            <a:rPr lang="en-US" sz="1000" b="1" i="0" dirty="0"/>
            <a:t>Start</a:t>
          </a:r>
          <a:endParaRPr lang="en-US" sz="1000" dirty="0"/>
        </a:p>
      </dgm:t>
    </dgm:pt>
    <dgm:pt modelId="{3111C584-3735-4CDB-8555-56FB3B40977B}" type="parTrans" cxnId="{8A8475F2-AFEC-4679-B125-4F12B8E7AD71}">
      <dgm:prSet/>
      <dgm:spPr/>
      <dgm:t>
        <a:bodyPr/>
        <a:lstStyle/>
        <a:p>
          <a:endParaRPr lang="en-US"/>
        </a:p>
      </dgm:t>
    </dgm:pt>
    <dgm:pt modelId="{7D6E211F-0E47-47F7-9192-64609754CEB4}" type="sibTrans" cxnId="{8A8475F2-AFEC-4679-B125-4F12B8E7AD71}">
      <dgm:prSet/>
      <dgm:spPr/>
      <dgm:t>
        <a:bodyPr/>
        <a:lstStyle/>
        <a:p>
          <a:endParaRPr lang="en-US"/>
        </a:p>
      </dgm:t>
    </dgm:pt>
    <dgm:pt modelId="{7DA0EC02-777E-48B6-BF8A-BF8628DF971E}">
      <dgm:prSet custT="1"/>
      <dgm:spPr/>
      <dgm:t>
        <a:bodyPr/>
        <a:lstStyle/>
        <a:p>
          <a:pPr>
            <a:buFont typeface="+mj-lt"/>
            <a:buAutoNum type="arabicPeriod"/>
          </a:pPr>
          <a:r>
            <a:rPr lang="en-CA" sz="1000" b="1" i="0" dirty="0"/>
            <a:t>API Calls</a:t>
          </a:r>
          <a:br>
            <a:rPr lang="en-CA" sz="1000" b="0" i="0" dirty="0"/>
          </a:br>
          <a:r>
            <a:rPr lang="en-CA" sz="1000" b="0" i="1" dirty="0"/>
            <a:t>(Retrieve data: launch outcomes, payload mass, customer details)</a:t>
          </a:r>
          <a:endParaRPr lang="en-US" sz="1000" b="0" i="0" dirty="0"/>
        </a:p>
      </dgm:t>
    </dgm:pt>
    <dgm:pt modelId="{3AB516F8-536D-4E51-943F-9786855B1D24}" type="parTrans" cxnId="{70249C49-CE70-428F-8762-E491DBB6C918}">
      <dgm:prSet/>
      <dgm:spPr/>
      <dgm:t>
        <a:bodyPr/>
        <a:lstStyle/>
        <a:p>
          <a:endParaRPr lang="en-US"/>
        </a:p>
      </dgm:t>
    </dgm:pt>
    <dgm:pt modelId="{B74530A1-5B8C-48F0-93C2-CA4FA686C133}" type="sibTrans" cxnId="{70249C49-CE70-428F-8762-E491DBB6C918}">
      <dgm:prSet/>
      <dgm:spPr/>
      <dgm:t>
        <a:bodyPr/>
        <a:lstStyle/>
        <a:p>
          <a:endParaRPr lang="en-US"/>
        </a:p>
      </dgm:t>
    </dgm:pt>
    <dgm:pt modelId="{464A810E-510A-489C-A241-A8D15FFA260F}">
      <dgm:prSet custT="1"/>
      <dgm:spPr/>
      <dgm:t>
        <a:bodyPr/>
        <a:lstStyle/>
        <a:p>
          <a:pPr>
            <a:buFont typeface="+mj-lt"/>
            <a:buAutoNum type="arabicPeriod"/>
          </a:pPr>
          <a:r>
            <a:rPr lang="en-CA" sz="1000" b="1" i="0" dirty="0"/>
            <a:t>Static CSV Datasets</a:t>
          </a:r>
          <a:br>
            <a:rPr lang="en-CA" sz="1000" b="0" i="0" dirty="0"/>
          </a:br>
          <a:r>
            <a:rPr lang="en-CA" sz="1000" b="0" i="1" dirty="0"/>
            <a:t>(Supplement missing data like geospatial coordinates)</a:t>
          </a:r>
          <a:endParaRPr lang="en-US" sz="1000" b="0" i="0" dirty="0"/>
        </a:p>
      </dgm:t>
    </dgm:pt>
    <dgm:pt modelId="{F3AB67FF-DD31-4ABE-BF9B-E118A90D783E}" type="parTrans" cxnId="{75587D8E-2537-48AF-A4F1-EB6D4594F840}">
      <dgm:prSet/>
      <dgm:spPr/>
      <dgm:t>
        <a:bodyPr/>
        <a:lstStyle/>
        <a:p>
          <a:endParaRPr lang="en-US"/>
        </a:p>
      </dgm:t>
    </dgm:pt>
    <dgm:pt modelId="{C16270B7-F99A-460E-9B44-FB1052B97074}" type="sibTrans" cxnId="{75587D8E-2537-48AF-A4F1-EB6D4594F840}">
      <dgm:prSet/>
      <dgm:spPr/>
      <dgm:t>
        <a:bodyPr/>
        <a:lstStyle/>
        <a:p>
          <a:endParaRPr lang="en-US"/>
        </a:p>
      </dgm:t>
    </dgm:pt>
    <dgm:pt modelId="{F6764C7B-FFE5-465D-8C16-380997B05040}">
      <dgm:prSet custT="1"/>
      <dgm:spPr/>
      <dgm:t>
        <a:bodyPr/>
        <a:lstStyle/>
        <a:p>
          <a:pPr>
            <a:buFont typeface="+mj-lt"/>
            <a:buAutoNum type="arabicPeriod"/>
          </a:pPr>
          <a:r>
            <a:rPr lang="en-CA" sz="1000" b="1" i="0" dirty="0"/>
            <a:t>Unified Dataset Ready for Analysis</a:t>
          </a:r>
          <a:br>
            <a:rPr lang="en-CA" sz="1000" b="0" i="0" dirty="0"/>
          </a:br>
          <a:r>
            <a:rPr lang="en-CA" sz="1000" b="0" i="1" dirty="0"/>
            <a:t>(Export as a clean CSV file for EDA and modeling)</a:t>
          </a:r>
          <a:endParaRPr lang="en-CA" sz="1000" b="0" i="0" dirty="0"/>
        </a:p>
      </dgm:t>
    </dgm:pt>
    <dgm:pt modelId="{0F068533-A7CB-4476-AB11-6F0F8863CD29}" type="parTrans" cxnId="{1B3E2DAA-2C4E-4AA5-91D6-8521A3A4ADEB}">
      <dgm:prSet/>
      <dgm:spPr/>
      <dgm:t>
        <a:bodyPr/>
        <a:lstStyle/>
        <a:p>
          <a:endParaRPr lang="en-US"/>
        </a:p>
      </dgm:t>
    </dgm:pt>
    <dgm:pt modelId="{FF400111-3151-4E47-8B33-993569EBA17F}" type="sibTrans" cxnId="{1B3E2DAA-2C4E-4AA5-91D6-8521A3A4ADEB}">
      <dgm:prSet/>
      <dgm:spPr/>
      <dgm:t>
        <a:bodyPr/>
        <a:lstStyle/>
        <a:p>
          <a:endParaRPr lang="en-US"/>
        </a:p>
      </dgm:t>
    </dgm:pt>
    <dgm:pt modelId="{AA52A75C-AE4C-40B5-8366-E0A8BACF875B}">
      <dgm:prSet custT="1"/>
      <dgm:spPr/>
      <dgm:t>
        <a:bodyPr/>
        <a:lstStyle/>
        <a:p>
          <a:pPr>
            <a:buFont typeface="+mj-lt"/>
            <a:buAutoNum type="arabicPeriod"/>
          </a:pPr>
          <a:r>
            <a:rPr lang="en-CA" sz="1000" b="1" i="0" dirty="0"/>
            <a:t>Web Scraping</a:t>
          </a:r>
          <a:br>
            <a:rPr lang="en-CA" sz="1000" b="0" i="0" dirty="0"/>
          </a:br>
          <a:r>
            <a:rPr lang="en-CA" sz="1000" b="0" i="1" dirty="0"/>
            <a:t>(Gather additional details like booster versions, success rates, and orbital parameters)</a:t>
          </a:r>
          <a:endParaRPr lang="en-US" sz="1000" b="0" i="0" dirty="0"/>
        </a:p>
      </dgm:t>
    </dgm:pt>
    <dgm:pt modelId="{D4198C92-D624-457D-B8A6-AD7BBE02A617}" type="parTrans" cxnId="{887A5EC1-EBDF-4920-8582-A4199C819575}">
      <dgm:prSet/>
      <dgm:spPr/>
      <dgm:t>
        <a:bodyPr/>
        <a:lstStyle/>
        <a:p>
          <a:endParaRPr lang="en-US"/>
        </a:p>
      </dgm:t>
    </dgm:pt>
    <dgm:pt modelId="{8B634451-8A1D-4CF8-BE3D-3E0F0AD795D1}" type="sibTrans" cxnId="{887A5EC1-EBDF-4920-8582-A4199C819575}">
      <dgm:prSet/>
      <dgm:spPr/>
      <dgm:t>
        <a:bodyPr/>
        <a:lstStyle/>
        <a:p>
          <a:endParaRPr lang="en-US"/>
        </a:p>
      </dgm:t>
    </dgm:pt>
    <dgm:pt modelId="{2E7C906E-C312-4444-8F4D-918187C761FC}">
      <dgm:prSet custT="1"/>
      <dgm:spPr/>
      <dgm:t>
        <a:bodyPr/>
        <a:lstStyle/>
        <a:p>
          <a:pPr>
            <a:buFont typeface="+mj-lt"/>
            <a:buAutoNum type="arabicPeriod"/>
          </a:pPr>
          <a:r>
            <a:rPr lang="en-CA" sz="1000" b="1" i="0" dirty="0"/>
            <a:t>Data Cleaning &amp; Merging</a:t>
          </a:r>
          <a:br>
            <a:rPr lang="en-CA" sz="1000" b="0" i="0" dirty="0"/>
          </a:br>
          <a:r>
            <a:rPr lang="en-CA" sz="1000" b="0" i="1" dirty="0"/>
            <a:t>(Handle duplicates, standardize names, and fill missing values)</a:t>
          </a:r>
          <a:endParaRPr lang="en-US" sz="1000" b="0" i="0" dirty="0"/>
        </a:p>
      </dgm:t>
    </dgm:pt>
    <dgm:pt modelId="{3DA1E9FA-46AB-4A78-9357-82734B2D965C}" type="parTrans" cxnId="{1F47CC41-8EB0-4116-942A-B676C44A2F44}">
      <dgm:prSet/>
      <dgm:spPr/>
      <dgm:t>
        <a:bodyPr/>
        <a:lstStyle/>
        <a:p>
          <a:endParaRPr lang="en-US"/>
        </a:p>
      </dgm:t>
    </dgm:pt>
    <dgm:pt modelId="{EF90FAF4-ACDA-4E6D-8639-6C462AA5FFB8}" type="sibTrans" cxnId="{1F47CC41-8EB0-4116-942A-B676C44A2F44}">
      <dgm:prSet/>
      <dgm:spPr/>
      <dgm:t>
        <a:bodyPr/>
        <a:lstStyle/>
        <a:p>
          <a:endParaRPr lang="en-US"/>
        </a:p>
      </dgm:t>
    </dgm:pt>
    <dgm:pt modelId="{EF0441E4-2717-4D7A-95D8-943FEEEB5800}" type="pres">
      <dgm:prSet presAssocID="{A5E01C6B-2475-4581-A016-94D06422C9B1}" presName="CompostProcess" presStyleCnt="0">
        <dgm:presLayoutVars>
          <dgm:dir/>
          <dgm:resizeHandles val="exact"/>
        </dgm:presLayoutVars>
      </dgm:prSet>
      <dgm:spPr/>
    </dgm:pt>
    <dgm:pt modelId="{D7FDD080-D39D-4700-8E58-082F1E9F4710}" type="pres">
      <dgm:prSet presAssocID="{A5E01C6B-2475-4581-A016-94D06422C9B1}" presName="arrow" presStyleLbl="bgShp" presStyleIdx="0" presStyleCnt="1"/>
      <dgm:spPr/>
    </dgm:pt>
    <dgm:pt modelId="{FB22F007-D158-4575-BCB0-C3856D55A6B2}" type="pres">
      <dgm:prSet presAssocID="{A5E01C6B-2475-4581-A016-94D06422C9B1}" presName="linearProcess" presStyleCnt="0"/>
      <dgm:spPr/>
    </dgm:pt>
    <dgm:pt modelId="{A404CBEE-41B3-4AEB-85F9-F5535420F680}" type="pres">
      <dgm:prSet presAssocID="{6BFED75A-D1CD-479A-821D-BAF2B6EE6597}" presName="textNode" presStyleLbl="node1" presStyleIdx="0" presStyleCnt="6">
        <dgm:presLayoutVars>
          <dgm:bulletEnabled val="1"/>
        </dgm:presLayoutVars>
      </dgm:prSet>
      <dgm:spPr/>
    </dgm:pt>
    <dgm:pt modelId="{8FDC1F30-7E1A-4617-91A4-5A403FC5D3A8}" type="pres">
      <dgm:prSet presAssocID="{7D6E211F-0E47-47F7-9192-64609754CEB4}" presName="sibTrans" presStyleCnt="0"/>
      <dgm:spPr/>
    </dgm:pt>
    <dgm:pt modelId="{7335E05B-BB31-466C-A330-D26F8EA28781}" type="pres">
      <dgm:prSet presAssocID="{7DA0EC02-777E-48B6-BF8A-BF8628DF971E}" presName="textNode" presStyleLbl="node1" presStyleIdx="1" presStyleCnt="6">
        <dgm:presLayoutVars>
          <dgm:bulletEnabled val="1"/>
        </dgm:presLayoutVars>
      </dgm:prSet>
      <dgm:spPr/>
    </dgm:pt>
    <dgm:pt modelId="{7ECAA51C-4865-43EC-B24A-B6532BBBC306}" type="pres">
      <dgm:prSet presAssocID="{B74530A1-5B8C-48F0-93C2-CA4FA686C133}" presName="sibTrans" presStyleCnt="0"/>
      <dgm:spPr/>
    </dgm:pt>
    <dgm:pt modelId="{4F58D29B-C495-47E6-BB61-8E1A1384D317}" type="pres">
      <dgm:prSet presAssocID="{AA52A75C-AE4C-40B5-8366-E0A8BACF875B}" presName="textNode" presStyleLbl="node1" presStyleIdx="2" presStyleCnt="6">
        <dgm:presLayoutVars>
          <dgm:bulletEnabled val="1"/>
        </dgm:presLayoutVars>
      </dgm:prSet>
      <dgm:spPr/>
    </dgm:pt>
    <dgm:pt modelId="{79F4E237-E95B-4822-92B1-5C2609076F36}" type="pres">
      <dgm:prSet presAssocID="{8B634451-8A1D-4CF8-BE3D-3E0F0AD795D1}" presName="sibTrans" presStyleCnt="0"/>
      <dgm:spPr/>
    </dgm:pt>
    <dgm:pt modelId="{0FEEB1E2-7F36-4FF4-82FC-DF5857BCDF50}" type="pres">
      <dgm:prSet presAssocID="{464A810E-510A-489C-A241-A8D15FFA260F}" presName="textNode" presStyleLbl="node1" presStyleIdx="3" presStyleCnt="6">
        <dgm:presLayoutVars>
          <dgm:bulletEnabled val="1"/>
        </dgm:presLayoutVars>
      </dgm:prSet>
      <dgm:spPr/>
    </dgm:pt>
    <dgm:pt modelId="{08459E9B-63FC-4CB2-B226-7158C658FEA6}" type="pres">
      <dgm:prSet presAssocID="{C16270B7-F99A-460E-9B44-FB1052B97074}" presName="sibTrans" presStyleCnt="0"/>
      <dgm:spPr/>
    </dgm:pt>
    <dgm:pt modelId="{F2DFB169-E1DB-4AB2-A0EA-0CFD0670EFCC}" type="pres">
      <dgm:prSet presAssocID="{2E7C906E-C312-4444-8F4D-918187C761FC}" presName="textNode" presStyleLbl="node1" presStyleIdx="4" presStyleCnt="6">
        <dgm:presLayoutVars>
          <dgm:bulletEnabled val="1"/>
        </dgm:presLayoutVars>
      </dgm:prSet>
      <dgm:spPr/>
    </dgm:pt>
    <dgm:pt modelId="{78DC609F-EF79-4DF6-AF54-697C3ED899EC}" type="pres">
      <dgm:prSet presAssocID="{EF90FAF4-ACDA-4E6D-8639-6C462AA5FFB8}" presName="sibTrans" presStyleCnt="0"/>
      <dgm:spPr/>
    </dgm:pt>
    <dgm:pt modelId="{62AE146D-8871-47AB-9292-75CA26F4DBC0}" type="pres">
      <dgm:prSet presAssocID="{F6764C7B-FFE5-465D-8C16-380997B05040}" presName="textNode" presStyleLbl="node1" presStyleIdx="5" presStyleCnt="6">
        <dgm:presLayoutVars>
          <dgm:bulletEnabled val="1"/>
        </dgm:presLayoutVars>
      </dgm:prSet>
      <dgm:spPr/>
    </dgm:pt>
  </dgm:ptLst>
  <dgm:cxnLst>
    <dgm:cxn modelId="{6E026933-3917-45C3-BCB9-E161B57B3AF9}" type="presOf" srcId="{7DA0EC02-777E-48B6-BF8A-BF8628DF971E}" destId="{7335E05B-BB31-466C-A330-D26F8EA28781}" srcOrd="0" destOrd="0" presId="urn:microsoft.com/office/officeart/2005/8/layout/hProcess9"/>
    <dgm:cxn modelId="{1F47CC41-8EB0-4116-942A-B676C44A2F44}" srcId="{A5E01C6B-2475-4581-A016-94D06422C9B1}" destId="{2E7C906E-C312-4444-8F4D-918187C761FC}" srcOrd="4" destOrd="0" parTransId="{3DA1E9FA-46AB-4A78-9357-82734B2D965C}" sibTransId="{EF90FAF4-ACDA-4E6D-8639-6C462AA5FFB8}"/>
    <dgm:cxn modelId="{473B2E49-E903-4C58-B361-79613A5492F3}" type="presOf" srcId="{F6764C7B-FFE5-465D-8C16-380997B05040}" destId="{62AE146D-8871-47AB-9292-75CA26F4DBC0}" srcOrd="0" destOrd="0" presId="urn:microsoft.com/office/officeart/2005/8/layout/hProcess9"/>
    <dgm:cxn modelId="{70249C49-CE70-428F-8762-E491DBB6C918}" srcId="{A5E01C6B-2475-4581-A016-94D06422C9B1}" destId="{7DA0EC02-777E-48B6-BF8A-BF8628DF971E}" srcOrd="1" destOrd="0" parTransId="{3AB516F8-536D-4E51-943F-9786855B1D24}" sibTransId="{B74530A1-5B8C-48F0-93C2-CA4FA686C133}"/>
    <dgm:cxn modelId="{5AD95F4F-F865-4864-9913-B0B1651FB5CB}" type="presOf" srcId="{6BFED75A-D1CD-479A-821D-BAF2B6EE6597}" destId="{A404CBEE-41B3-4AEB-85F9-F5535420F680}" srcOrd="0" destOrd="0" presId="urn:microsoft.com/office/officeart/2005/8/layout/hProcess9"/>
    <dgm:cxn modelId="{1DE71F84-191D-4128-AFFE-AB81B176CAE2}" type="presOf" srcId="{A5E01C6B-2475-4581-A016-94D06422C9B1}" destId="{EF0441E4-2717-4D7A-95D8-943FEEEB5800}" srcOrd="0" destOrd="0" presId="urn:microsoft.com/office/officeart/2005/8/layout/hProcess9"/>
    <dgm:cxn modelId="{75587D8E-2537-48AF-A4F1-EB6D4594F840}" srcId="{A5E01C6B-2475-4581-A016-94D06422C9B1}" destId="{464A810E-510A-489C-A241-A8D15FFA260F}" srcOrd="3" destOrd="0" parTransId="{F3AB67FF-DD31-4ABE-BF9B-E118A90D783E}" sibTransId="{C16270B7-F99A-460E-9B44-FB1052B97074}"/>
    <dgm:cxn modelId="{CCBF52A6-92E1-4254-B7A1-ABE82CA036DE}" type="presOf" srcId="{464A810E-510A-489C-A241-A8D15FFA260F}" destId="{0FEEB1E2-7F36-4FF4-82FC-DF5857BCDF50}" srcOrd="0" destOrd="0" presId="urn:microsoft.com/office/officeart/2005/8/layout/hProcess9"/>
    <dgm:cxn modelId="{1B3E2DAA-2C4E-4AA5-91D6-8521A3A4ADEB}" srcId="{A5E01C6B-2475-4581-A016-94D06422C9B1}" destId="{F6764C7B-FFE5-465D-8C16-380997B05040}" srcOrd="5" destOrd="0" parTransId="{0F068533-A7CB-4476-AB11-6F0F8863CD29}" sibTransId="{FF400111-3151-4E47-8B33-993569EBA17F}"/>
    <dgm:cxn modelId="{D843A7BE-A6F6-438C-ABE6-AD302688E8F3}" type="presOf" srcId="{2E7C906E-C312-4444-8F4D-918187C761FC}" destId="{F2DFB169-E1DB-4AB2-A0EA-0CFD0670EFCC}" srcOrd="0" destOrd="0" presId="urn:microsoft.com/office/officeart/2005/8/layout/hProcess9"/>
    <dgm:cxn modelId="{887A5EC1-EBDF-4920-8582-A4199C819575}" srcId="{A5E01C6B-2475-4581-A016-94D06422C9B1}" destId="{AA52A75C-AE4C-40B5-8366-E0A8BACF875B}" srcOrd="2" destOrd="0" parTransId="{D4198C92-D624-457D-B8A6-AD7BBE02A617}" sibTransId="{8B634451-8A1D-4CF8-BE3D-3E0F0AD795D1}"/>
    <dgm:cxn modelId="{E6C66BCE-100E-4E11-A0D2-B58F96D2AB0C}" type="presOf" srcId="{AA52A75C-AE4C-40B5-8366-E0A8BACF875B}" destId="{4F58D29B-C495-47E6-BB61-8E1A1384D317}" srcOrd="0" destOrd="0" presId="urn:microsoft.com/office/officeart/2005/8/layout/hProcess9"/>
    <dgm:cxn modelId="{8A8475F2-AFEC-4679-B125-4F12B8E7AD71}" srcId="{A5E01C6B-2475-4581-A016-94D06422C9B1}" destId="{6BFED75A-D1CD-479A-821D-BAF2B6EE6597}" srcOrd="0" destOrd="0" parTransId="{3111C584-3735-4CDB-8555-56FB3B40977B}" sibTransId="{7D6E211F-0E47-47F7-9192-64609754CEB4}"/>
    <dgm:cxn modelId="{14A5C552-03C3-4DF1-B2D0-D9144AAA8CCC}" type="presParOf" srcId="{EF0441E4-2717-4D7A-95D8-943FEEEB5800}" destId="{D7FDD080-D39D-4700-8E58-082F1E9F4710}" srcOrd="0" destOrd="0" presId="urn:microsoft.com/office/officeart/2005/8/layout/hProcess9"/>
    <dgm:cxn modelId="{3061DF18-5320-44C5-BCDC-052D042AE16E}" type="presParOf" srcId="{EF0441E4-2717-4D7A-95D8-943FEEEB5800}" destId="{FB22F007-D158-4575-BCB0-C3856D55A6B2}" srcOrd="1" destOrd="0" presId="urn:microsoft.com/office/officeart/2005/8/layout/hProcess9"/>
    <dgm:cxn modelId="{6A023661-9364-43FA-996B-A7CED1480C55}" type="presParOf" srcId="{FB22F007-D158-4575-BCB0-C3856D55A6B2}" destId="{A404CBEE-41B3-4AEB-85F9-F5535420F680}" srcOrd="0" destOrd="0" presId="urn:microsoft.com/office/officeart/2005/8/layout/hProcess9"/>
    <dgm:cxn modelId="{4ADC7000-3CE2-4DB9-B11E-0AA305CD5338}" type="presParOf" srcId="{FB22F007-D158-4575-BCB0-C3856D55A6B2}" destId="{8FDC1F30-7E1A-4617-91A4-5A403FC5D3A8}" srcOrd="1" destOrd="0" presId="urn:microsoft.com/office/officeart/2005/8/layout/hProcess9"/>
    <dgm:cxn modelId="{DD0D446D-46FE-47E3-8ACC-027C8FEDF0F3}" type="presParOf" srcId="{FB22F007-D158-4575-BCB0-C3856D55A6B2}" destId="{7335E05B-BB31-466C-A330-D26F8EA28781}" srcOrd="2" destOrd="0" presId="urn:microsoft.com/office/officeart/2005/8/layout/hProcess9"/>
    <dgm:cxn modelId="{6BC6B06C-8E0D-4001-97DA-D227AC1DF96F}" type="presParOf" srcId="{FB22F007-D158-4575-BCB0-C3856D55A6B2}" destId="{7ECAA51C-4865-43EC-B24A-B6532BBBC306}" srcOrd="3" destOrd="0" presId="urn:microsoft.com/office/officeart/2005/8/layout/hProcess9"/>
    <dgm:cxn modelId="{016F5944-0807-4E55-B040-5A5A4E77171B}" type="presParOf" srcId="{FB22F007-D158-4575-BCB0-C3856D55A6B2}" destId="{4F58D29B-C495-47E6-BB61-8E1A1384D317}" srcOrd="4" destOrd="0" presId="urn:microsoft.com/office/officeart/2005/8/layout/hProcess9"/>
    <dgm:cxn modelId="{140BB785-8785-4EC8-8FBB-085F49D0B8ED}" type="presParOf" srcId="{FB22F007-D158-4575-BCB0-C3856D55A6B2}" destId="{79F4E237-E95B-4822-92B1-5C2609076F36}" srcOrd="5" destOrd="0" presId="urn:microsoft.com/office/officeart/2005/8/layout/hProcess9"/>
    <dgm:cxn modelId="{04A3DF42-6E7C-4BF5-BC8D-8D840A3D45D8}" type="presParOf" srcId="{FB22F007-D158-4575-BCB0-C3856D55A6B2}" destId="{0FEEB1E2-7F36-4FF4-82FC-DF5857BCDF50}" srcOrd="6" destOrd="0" presId="urn:microsoft.com/office/officeart/2005/8/layout/hProcess9"/>
    <dgm:cxn modelId="{07F06EBA-C725-4A44-902E-E2E855362725}" type="presParOf" srcId="{FB22F007-D158-4575-BCB0-C3856D55A6B2}" destId="{08459E9B-63FC-4CB2-B226-7158C658FEA6}" srcOrd="7" destOrd="0" presId="urn:microsoft.com/office/officeart/2005/8/layout/hProcess9"/>
    <dgm:cxn modelId="{BD605A2D-A2B3-4148-8632-3F839DED6B15}" type="presParOf" srcId="{FB22F007-D158-4575-BCB0-C3856D55A6B2}" destId="{F2DFB169-E1DB-4AB2-A0EA-0CFD0670EFCC}" srcOrd="8" destOrd="0" presId="urn:microsoft.com/office/officeart/2005/8/layout/hProcess9"/>
    <dgm:cxn modelId="{99F8D96C-0F82-48E4-AB63-D54AD0EEAAF3}" type="presParOf" srcId="{FB22F007-D158-4575-BCB0-C3856D55A6B2}" destId="{78DC609F-EF79-4DF6-AF54-697C3ED899EC}" srcOrd="9" destOrd="0" presId="urn:microsoft.com/office/officeart/2005/8/layout/hProcess9"/>
    <dgm:cxn modelId="{1CC2259B-10C3-424F-8BE8-D042D021762D}" type="presParOf" srcId="{FB22F007-D158-4575-BCB0-C3856D55A6B2}" destId="{62AE146D-8871-47AB-9292-75CA26F4DBC0}"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F4E187-8C5A-42E2-9E12-6AF2F1F9FBC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E758564-1E12-4779-B748-32A83D284765}">
      <dgm:prSet custT="1"/>
      <dgm:spPr/>
      <dgm:t>
        <a:bodyPr/>
        <a:lstStyle/>
        <a:p>
          <a:pPr>
            <a:buFont typeface="+mj-lt"/>
            <a:buAutoNum type="arabicPeriod"/>
          </a:pPr>
          <a:r>
            <a:rPr lang="en-US" sz="1000" b="1" i="0" dirty="0"/>
            <a:t>Import Libraries</a:t>
          </a:r>
          <a:r>
            <a:rPr lang="en-US" sz="1000" b="0" i="0" dirty="0"/>
            <a:t> </a:t>
          </a:r>
          <a:r>
            <a:rPr lang="en-US" sz="1000" b="0" i="1" dirty="0"/>
            <a:t>(Requests, Pandas, JSON)</a:t>
          </a:r>
          <a:endParaRPr lang="en-US" sz="1000" b="0" i="0" dirty="0"/>
        </a:p>
      </dgm:t>
    </dgm:pt>
    <dgm:pt modelId="{770440B9-44CA-47F7-93CE-18133BA4FAD2}" type="parTrans" cxnId="{D1B7FDA8-C16D-407E-A840-2A05091A36AD}">
      <dgm:prSet/>
      <dgm:spPr/>
      <dgm:t>
        <a:bodyPr/>
        <a:lstStyle/>
        <a:p>
          <a:endParaRPr lang="en-US"/>
        </a:p>
      </dgm:t>
    </dgm:pt>
    <dgm:pt modelId="{AF4E7688-0A66-49B0-928B-81093EA439D7}" type="sibTrans" cxnId="{D1B7FDA8-C16D-407E-A840-2A05091A36AD}">
      <dgm:prSet/>
      <dgm:spPr/>
      <dgm:t>
        <a:bodyPr/>
        <a:lstStyle/>
        <a:p>
          <a:endParaRPr lang="en-US"/>
        </a:p>
      </dgm:t>
    </dgm:pt>
    <dgm:pt modelId="{62CC8AD8-2921-4833-80C3-00D522DB6D4F}">
      <dgm:prSet custT="1"/>
      <dgm:spPr/>
      <dgm:t>
        <a:bodyPr/>
        <a:lstStyle/>
        <a:p>
          <a:pPr>
            <a:buFont typeface="+mj-lt"/>
            <a:buAutoNum type="arabicPeriod"/>
          </a:pPr>
          <a:r>
            <a:rPr lang="en-CA" sz="1000" b="1" i="0" dirty="0"/>
            <a:t>API Call to SpaceX Endpoint</a:t>
          </a:r>
          <a:br>
            <a:rPr lang="en-CA" sz="1000" b="0" i="0" dirty="0"/>
          </a:br>
          <a:r>
            <a:rPr lang="en-CA" sz="1000" b="0" i="1" dirty="0"/>
            <a:t>(GET request sent to REST API for JSON data)</a:t>
          </a:r>
          <a:endParaRPr lang="en-US" sz="1000" b="0" i="0" dirty="0"/>
        </a:p>
      </dgm:t>
    </dgm:pt>
    <dgm:pt modelId="{6BDC4000-60C0-46EC-9366-E7380EF59F04}" type="parTrans" cxnId="{83558352-97E4-43D5-A452-4CA00B2C1CA7}">
      <dgm:prSet/>
      <dgm:spPr/>
      <dgm:t>
        <a:bodyPr/>
        <a:lstStyle/>
        <a:p>
          <a:endParaRPr lang="en-US"/>
        </a:p>
      </dgm:t>
    </dgm:pt>
    <dgm:pt modelId="{F873E8CC-289D-4624-9EEB-FA799538B559}" type="sibTrans" cxnId="{83558352-97E4-43D5-A452-4CA00B2C1CA7}">
      <dgm:prSet/>
      <dgm:spPr/>
      <dgm:t>
        <a:bodyPr/>
        <a:lstStyle/>
        <a:p>
          <a:endParaRPr lang="en-US"/>
        </a:p>
      </dgm:t>
    </dgm:pt>
    <dgm:pt modelId="{92F5849F-5530-4138-A056-5881F7697F4C}">
      <dgm:prSet custT="1"/>
      <dgm:spPr/>
      <dgm:t>
        <a:bodyPr/>
        <a:lstStyle/>
        <a:p>
          <a:pPr>
            <a:buFont typeface="+mj-lt"/>
            <a:buAutoNum type="arabicPeriod"/>
          </a:pPr>
          <a:r>
            <a:rPr lang="en-CA" sz="1000" b="1" i="0" dirty="0"/>
            <a:t>Verify Response</a:t>
          </a:r>
          <a:br>
            <a:rPr lang="en-CA" sz="1000" b="0" i="0" dirty="0"/>
          </a:br>
          <a:r>
            <a:rPr lang="en-CA" sz="1000" b="0" i="1" dirty="0"/>
            <a:t>(Check status code = 200 for success)</a:t>
          </a:r>
          <a:endParaRPr lang="en-US" sz="1000" b="0" i="0" dirty="0"/>
        </a:p>
      </dgm:t>
    </dgm:pt>
    <dgm:pt modelId="{8872A92E-65B0-42B6-96B2-C58FB69B01C1}" type="parTrans" cxnId="{E9D1C8DB-F44D-4711-8628-43DCCEDCC3D2}">
      <dgm:prSet/>
      <dgm:spPr/>
      <dgm:t>
        <a:bodyPr/>
        <a:lstStyle/>
        <a:p>
          <a:endParaRPr lang="en-US"/>
        </a:p>
      </dgm:t>
    </dgm:pt>
    <dgm:pt modelId="{19DC2019-94E9-4403-A868-0E29BD9DDE2B}" type="sibTrans" cxnId="{E9D1C8DB-F44D-4711-8628-43DCCEDCC3D2}">
      <dgm:prSet/>
      <dgm:spPr/>
      <dgm:t>
        <a:bodyPr/>
        <a:lstStyle/>
        <a:p>
          <a:endParaRPr lang="en-US"/>
        </a:p>
      </dgm:t>
    </dgm:pt>
    <dgm:pt modelId="{6DB2756D-EEE5-4177-8FCC-C4635778C521}">
      <dgm:prSet custT="1"/>
      <dgm:spPr/>
      <dgm:t>
        <a:bodyPr/>
        <a:lstStyle/>
        <a:p>
          <a:pPr>
            <a:buFont typeface="+mj-lt"/>
            <a:buAutoNum type="arabicPeriod"/>
          </a:pPr>
          <a:r>
            <a:rPr lang="en-CA" sz="1000" b="1" i="0" dirty="0"/>
            <a:t>Parse JSON Data</a:t>
          </a:r>
          <a:br>
            <a:rPr lang="en-CA" sz="1000" b="0" i="0" dirty="0"/>
          </a:br>
          <a:r>
            <a:rPr lang="en-CA" sz="1000" b="0" i="1" dirty="0"/>
            <a:t>(Use .</a:t>
          </a:r>
          <a:r>
            <a:rPr lang="en-CA" sz="1000" b="0" i="1" dirty="0" err="1"/>
            <a:t>json</a:t>
          </a:r>
          <a:r>
            <a:rPr lang="en-CA" sz="1000" b="0" i="1" dirty="0"/>
            <a:t>() and </a:t>
          </a:r>
          <a:r>
            <a:rPr lang="en-CA" sz="1000" b="0" i="1" dirty="0" err="1"/>
            <a:t>json_normalize</a:t>
          </a:r>
          <a:r>
            <a:rPr lang="en-CA" sz="1000" b="0" i="1" dirty="0"/>
            <a:t>() for tabular structure)</a:t>
          </a:r>
          <a:endParaRPr lang="en-US" sz="1000" b="0" i="0" dirty="0"/>
        </a:p>
      </dgm:t>
    </dgm:pt>
    <dgm:pt modelId="{CBB776AD-1009-46F2-B8B2-7017AF9E4A9A}" type="parTrans" cxnId="{1C2B152A-CAF4-4DAA-8957-B48289442490}">
      <dgm:prSet/>
      <dgm:spPr/>
      <dgm:t>
        <a:bodyPr/>
        <a:lstStyle/>
        <a:p>
          <a:endParaRPr lang="en-US"/>
        </a:p>
      </dgm:t>
    </dgm:pt>
    <dgm:pt modelId="{7E087CB5-333C-4ADF-9505-8B8172BD0624}" type="sibTrans" cxnId="{1C2B152A-CAF4-4DAA-8957-B48289442490}">
      <dgm:prSet/>
      <dgm:spPr/>
      <dgm:t>
        <a:bodyPr/>
        <a:lstStyle/>
        <a:p>
          <a:endParaRPr lang="en-US"/>
        </a:p>
      </dgm:t>
    </dgm:pt>
    <dgm:pt modelId="{C53650E1-E158-40EA-AAC7-26A67B48A3E1}">
      <dgm:prSet custT="1"/>
      <dgm:spPr/>
      <dgm:t>
        <a:bodyPr/>
        <a:lstStyle/>
        <a:p>
          <a:pPr>
            <a:buFont typeface="+mj-lt"/>
            <a:buAutoNum type="arabicPeriod"/>
          </a:pPr>
          <a:r>
            <a:rPr lang="en-CA" sz="1000" b="1" i="0" dirty="0"/>
            <a:t>Extract Key Features</a:t>
          </a:r>
          <a:br>
            <a:rPr lang="en-CA" sz="1000" b="0" i="0" dirty="0"/>
          </a:br>
          <a:r>
            <a:rPr lang="en-CA" sz="1000" b="0" i="1" dirty="0"/>
            <a:t>(Focus on payload mass, orbit, launch site, etc.)</a:t>
          </a:r>
          <a:endParaRPr lang="en-US" sz="1000" b="0" i="0" dirty="0"/>
        </a:p>
      </dgm:t>
    </dgm:pt>
    <dgm:pt modelId="{789E83B3-1800-4DCC-A41B-88FE286BFD18}" type="parTrans" cxnId="{AD996D9A-F839-4579-93F1-28AF065006A0}">
      <dgm:prSet/>
      <dgm:spPr/>
      <dgm:t>
        <a:bodyPr/>
        <a:lstStyle/>
        <a:p>
          <a:endParaRPr lang="en-US"/>
        </a:p>
      </dgm:t>
    </dgm:pt>
    <dgm:pt modelId="{A6C4A196-AB9B-42E4-9CAF-19ADE0CE86AB}" type="sibTrans" cxnId="{AD996D9A-F839-4579-93F1-28AF065006A0}">
      <dgm:prSet/>
      <dgm:spPr/>
      <dgm:t>
        <a:bodyPr/>
        <a:lstStyle/>
        <a:p>
          <a:endParaRPr lang="en-US"/>
        </a:p>
      </dgm:t>
    </dgm:pt>
    <dgm:pt modelId="{911F3810-F258-4335-8C41-87EB8D216C9C}">
      <dgm:prSet custT="1"/>
      <dgm:spPr/>
      <dgm:t>
        <a:bodyPr/>
        <a:lstStyle/>
        <a:p>
          <a:pPr>
            <a:buFont typeface="+mj-lt"/>
            <a:buAutoNum type="arabicPeriod"/>
          </a:pPr>
          <a:r>
            <a:rPr lang="en-CA" sz="1000" b="1" i="0" dirty="0"/>
            <a:t>Store Cleaned Data</a:t>
          </a:r>
          <a:br>
            <a:rPr lang="en-CA" sz="1000" b="0" i="0" dirty="0"/>
          </a:br>
          <a:r>
            <a:rPr lang="en-CA" sz="1000" b="0" i="1" dirty="0"/>
            <a:t>(Export </a:t>
          </a:r>
          <a:r>
            <a:rPr lang="en-CA" sz="1000" b="0" i="1" dirty="0" err="1"/>
            <a:t>DataFrame</a:t>
          </a:r>
          <a:r>
            <a:rPr lang="en-CA" sz="1000" b="0" i="1" dirty="0"/>
            <a:t> for further analysis)</a:t>
          </a:r>
          <a:endParaRPr lang="en-US" sz="1000" b="0" i="0" dirty="0"/>
        </a:p>
      </dgm:t>
    </dgm:pt>
    <dgm:pt modelId="{F62E7C78-B1B2-4E2E-86CA-4C45A9951C85}" type="parTrans" cxnId="{0BFE4C0E-0588-4D4A-8DC4-E553252999BE}">
      <dgm:prSet/>
      <dgm:spPr/>
      <dgm:t>
        <a:bodyPr/>
        <a:lstStyle/>
        <a:p>
          <a:endParaRPr lang="en-US"/>
        </a:p>
      </dgm:t>
    </dgm:pt>
    <dgm:pt modelId="{83E5943A-2AAD-452F-AA02-E91D3BFE8EAA}" type="sibTrans" cxnId="{0BFE4C0E-0588-4D4A-8DC4-E553252999BE}">
      <dgm:prSet/>
      <dgm:spPr/>
      <dgm:t>
        <a:bodyPr/>
        <a:lstStyle/>
        <a:p>
          <a:endParaRPr lang="en-US"/>
        </a:p>
      </dgm:t>
    </dgm:pt>
    <dgm:pt modelId="{5196FCFD-16CD-4596-9C8C-4F85F9B27497}">
      <dgm:prSet custT="1"/>
      <dgm:spPr/>
      <dgm:t>
        <a:bodyPr/>
        <a:lstStyle/>
        <a:p>
          <a:pPr>
            <a:buFont typeface="+mj-lt"/>
            <a:buAutoNum type="arabicPeriod"/>
          </a:pPr>
          <a:r>
            <a:rPr lang="en-US" sz="1000" b="1" i="0" dirty="0"/>
            <a:t>End</a:t>
          </a:r>
          <a:endParaRPr lang="en-US" sz="1000" b="0" i="0" dirty="0"/>
        </a:p>
      </dgm:t>
    </dgm:pt>
    <dgm:pt modelId="{9759D4C0-5688-4F53-8C44-61A51BC21FFE}" type="parTrans" cxnId="{3EFAF89C-A7F1-4EBA-B5A8-20F3FD44BB6D}">
      <dgm:prSet/>
      <dgm:spPr/>
      <dgm:t>
        <a:bodyPr/>
        <a:lstStyle/>
        <a:p>
          <a:endParaRPr lang="en-US"/>
        </a:p>
      </dgm:t>
    </dgm:pt>
    <dgm:pt modelId="{A24FC3A4-AFD6-400A-A51B-9073417D0024}" type="sibTrans" cxnId="{3EFAF89C-A7F1-4EBA-B5A8-20F3FD44BB6D}">
      <dgm:prSet/>
      <dgm:spPr/>
      <dgm:t>
        <a:bodyPr/>
        <a:lstStyle/>
        <a:p>
          <a:endParaRPr lang="en-US"/>
        </a:p>
      </dgm:t>
    </dgm:pt>
    <dgm:pt modelId="{EE7BAD4F-CF74-4906-AF49-B2CA58E545BB}">
      <dgm:prSet custT="1"/>
      <dgm:spPr/>
      <dgm:t>
        <a:bodyPr/>
        <a:lstStyle/>
        <a:p>
          <a:pPr>
            <a:buFont typeface="+mj-lt"/>
            <a:buAutoNum type="arabicPeriod"/>
          </a:pPr>
          <a:r>
            <a:rPr lang="fr-CM" sz="1000" b="0" i="0" dirty="0"/>
            <a:t>Start</a:t>
          </a:r>
          <a:endParaRPr lang="en-US" sz="1000" b="0" i="0" dirty="0"/>
        </a:p>
      </dgm:t>
    </dgm:pt>
    <dgm:pt modelId="{D08518C6-8518-4C9F-B650-C260F0A70E8F}" type="parTrans" cxnId="{9E05E2AB-516E-4040-844F-F0C5D5B871AA}">
      <dgm:prSet/>
      <dgm:spPr/>
      <dgm:t>
        <a:bodyPr/>
        <a:lstStyle/>
        <a:p>
          <a:endParaRPr lang="en-US"/>
        </a:p>
      </dgm:t>
    </dgm:pt>
    <dgm:pt modelId="{0AC4CAE7-32D5-4D7D-824B-579C5DBC4288}" type="sibTrans" cxnId="{9E05E2AB-516E-4040-844F-F0C5D5B871AA}">
      <dgm:prSet/>
      <dgm:spPr/>
      <dgm:t>
        <a:bodyPr/>
        <a:lstStyle/>
        <a:p>
          <a:endParaRPr lang="en-US"/>
        </a:p>
      </dgm:t>
    </dgm:pt>
    <dgm:pt modelId="{7169D657-DDBB-41AA-B8C6-C499C4ADC081}" type="pres">
      <dgm:prSet presAssocID="{86F4E187-8C5A-42E2-9E12-6AF2F1F9FBC2}" presName="CompostProcess" presStyleCnt="0">
        <dgm:presLayoutVars>
          <dgm:dir/>
          <dgm:resizeHandles val="exact"/>
        </dgm:presLayoutVars>
      </dgm:prSet>
      <dgm:spPr/>
    </dgm:pt>
    <dgm:pt modelId="{03C4B1E3-5CB1-4969-9B9C-24089424B1A8}" type="pres">
      <dgm:prSet presAssocID="{86F4E187-8C5A-42E2-9E12-6AF2F1F9FBC2}" presName="arrow" presStyleLbl="bgShp" presStyleIdx="0" presStyleCnt="1"/>
      <dgm:spPr/>
    </dgm:pt>
    <dgm:pt modelId="{76E93A3A-E766-4F58-B999-1E03A2F7F028}" type="pres">
      <dgm:prSet presAssocID="{86F4E187-8C5A-42E2-9E12-6AF2F1F9FBC2}" presName="linearProcess" presStyleCnt="0"/>
      <dgm:spPr/>
    </dgm:pt>
    <dgm:pt modelId="{3AC44257-8E5F-4F8F-AA0A-2A6ACF9FB8EE}" type="pres">
      <dgm:prSet presAssocID="{EE7BAD4F-CF74-4906-AF49-B2CA58E545BB}" presName="textNode" presStyleLbl="node1" presStyleIdx="0" presStyleCnt="8">
        <dgm:presLayoutVars>
          <dgm:bulletEnabled val="1"/>
        </dgm:presLayoutVars>
      </dgm:prSet>
      <dgm:spPr/>
    </dgm:pt>
    <dgm:pt modelId="{8D837D16-AA55-4187-BD12-3A5B73E26123}" type="pres">
      <dgm:prSet presAssocID="{0AC4CAE7-32D5-4D7D-824B-579C5DBC4288}" presName="sibTrans" presStyleCnt="0"/>
      <dgm:spPr/>
    </dgm:pt>
    <dgm:pt modelId="{501B60AB-995A-420B-83AD-390D20174B89}" type="pres">
      <dgm:prSet presAssocID="{1E758564-1E12-4779-B748-32A83D284765}" presName="textNode" presStyleLbl="node1" presStyleIdx="1" presStyleCnt="8">
        <dgm:presLayoutVars>
          <dgm:bulletEnabled val="1"/>
        </dgm:presLayoutVars>
      </dgm:prSet>
      <dgm:spPr/>
    </dgm:pt>
    <dgm:pt modelId="{192A0B64-B567-44B6-A059-B9A96F78FBA8}" type="pres">
      <dgm:prSet presAssocID="{AF4E7688-0A66-49B0-928B-81093EA439D7}" presName="sibTrans" presStyleCnt="0"/>
      <dgm:spPr/>
    </dgm:pt>
    <dgm:pt modelId="{201B7835-1CCA-41E2-B269-2614F654E26A}" type="pres">
      <dgm:prSet presAssocID="{62CC8AD8-2921-4833-80C3-00D522DB6D4F}" presName="textNode" presStyleLbl="node1" presStyleIdx="2" presStyleCnt="8">
        <dgm:presLayoutVars>
          <dgm:bulletEnabled val="1"/>
        </dgm:presLayoutVars>
      </dgm:prSet>
      <dgm:spPr/>
    </dgm:pt>
    <dgm:pt modelId="{F88357AE-9CCD-4FDF-BF31-F5248B4E3F3A}" type="pres">
      <dgm:prSet presAssocID="{F873E8CC-289D-4624-9EEB-FA799538B559}" presName="sibTrans" presStyleCnt="0"/>
      <dgm:spPr/>
    </dgm:pt>
    <dgm:pt modelId="{C030A41E-866E-4BCD-BE5A-32419CB09993}" type="pres">
      <dgm:prSet presAssocID="{92F5849F-5530-4138-A056-5881F7697F4C}" presName="textNode" presStyleLbl="node1" presStyleIdx="3" presStyleCnt="8">
        <dgm:presLayoutVars>
          <dgm:bulletEnabled val="1"/>
        </dgm:presLayoutVars>
      </dgm:prSet>
      <dgm:spPr/>
    </dgm:pt>
    <dgm:pt modelId="{D7BF1FA4-DFC0-4344-919D-AF1A7F67DE89}" type="pres">
      <dgm:prSet presAssocID="{19DC2019-94E9-4403-A868-0E29BD9DDE2B}" presName="sibTrans" presStyleCnt="0"/>
      <dgm:spPr/>
    </dgm:pt>
    <dgm:pt modelId="{5EF7B1AA-28FF-4CDD-8AC7-4369DCD1494B}" type="pres">
      <dgm:prSet presAssocID="{6DB2756D-EEE5-4177-8FCC-C4635778C521}" presName="textNode" presStyleLbl="node1" presStyleIdx="4" presStyleCnt="8">
        <dgm:presLayoutVars>
          <dgm:bulletEnabled val="1"/>
        </dgm:presLayoutVars>
      </dgm:prSet>
      <dgm:spPr/>
    </dgm:pt>
    <dgm:pt modelId="{DB5586AC-D66B-42CB-AA59-092930611D72}" type="pres">
      <dgm:prSet presAssocID="{7E087CB5-333C-4ADF-9505-8B8172BD0624}" presName="sibTrans" presStyleCnt="0"/>
      <dgm:spPr/>
    </dgm:pt>
    <dgm:pt modelId="{D2A42547-1EDF-48A0-8E50-F221EA7783D7}" type="pres">
      <dgm:prSet presAssocID="{C53650E1-E158-40EA-AAC7-26A67B48A3E1}" presName="textNode" presStyleLbl="node1" presStyleIdx="5" presStyleCnt="8">
        <dgm:presLayoutVars>
          <dgm:bulletEnabled val="1"/>
        </dgm:presLayoutVars>
      </dgm:prSet>
      <dgm:spPr/>
    </dgm:pt>
    <dgm:pt modelId="{40AFC4E3-FD34-4C04-AA78-F3AE39DCAB2C}" type="pres">
      <dgm:prSet presAssocID="{A6C4A196-AB9B-42E4-9CAF-19ADE0CE86AB}" presName="sibTrans" presStyleCnt="0"/>
      <dgm:spPr/>
    </dgm:pt>
    <dgm:pt modelId="{65824C39-535F-42B9-874A-F6E0458A57EB}" type="pres">
      <dgm:prSet presAssocID="{911F3810-F258-4335-8C41-87EB8D216C9C}" presName="textNode" presStyleLbl="node1" presStyleIdx="6" presStyleCnt="8">
        <dgm:presLayoutVars>
          <dgm:bulletEnabled val="1"/>
        </dgm:presLayoutVars>
      </dgm:prSet>
      <dgm:spPr/>
    </dgm:pt>
    <dgm:pt modelId="{3C4C1834-BAF5-4112-BC48-85F375130222}" type="pres">
      <dgm:prSet presAssocID="{83E5943A-2AAD-452F-AA02-E91D3BFE8EAA}" presName="sibTrans" presStyleCnt="0"/>
      <dgm:spPr/>
    </dgm:pt>
    <dgm:pt modelId="{5F233FCB-1E59-46AD-88C3-80FBDF2D4139}" type="pres">
      <dgm:prSet presAssocID="{5196FCFD-16CD-4596-9C8C-4F85F9B27497}" presName="textNode" presStyleLbl="node1" presStyleIdx="7" presStyleCnt="8">
        <dgm:presLayoutVars>
          <dgm:bulletEnabled val="1"/>
        </dgm:presLayoutVars>
      </dgm:prSet>
      <dgm:spPr/>
    </dgm:pt>
  </dgm:ptLst>
  <dgm:cxnLst>
    <dgm:cxn modelId="{DA16710D-EA3D-4C69-9378-DC27A449E517}" type="presOf" srcId="{1E758564-1E12-4779-B748-32A83D284765}" destId="{501B60AB-995A-420B-83AD-390D20174B89}" srcOrd="0" destOrd="0" presId="urn:microsoft.com/office/officeart/2005/8/layout/hProcess9"/>
    <dgm:cxn modelId="{0BFE4C0E-0588-4D4A-8DC4-E553252999BE}" srcId="{86F4E187-8C5A-42E2-9E12-6AF2F1F9FBC2}" destId="{911F3810-F258-4335-8C41-87EB8D216C9C}" srcOrd="6" destOrd="0" parTransId="{F62E7C78-B1B2-4E2E-86CA-4C45A9951C85}" sibTransId="{83E5943A-2AAD-452F-AA02-E91D3BFE8EAA}"/>
    <dgm:cxn modelId="{92B60F1B-66E5-4685-9FBD-8A808C10D3DA}" type="presOf" srcId="{5196FCFD-16CD-4596-9C8C-4F85F9B27497}" destId="{5F233FCB-1E59-46AD-88C3-80FBDF2D4139}" srcOrd="0" destOrd="0" presId="urn:microsoft.com/office/officeart/2005/8/layout/hProcess9"/>
    <dgm:cxn modelId="{1C2B152A-CAF4-4DAA-8957-B48289442490}" srcId="{86F4E187-8C5A-42E2-9E12-6AF2F1F9FBC2}" destId="{6DB2756D-EEE5-4177-8FCC-C4635778C521}" srcOrd="4" destOrd="0" parTransId="{CBB776AD-1009-46F2-B8B2-7017AF9E4A9A}" sibTransId="{7E087CB5-333C-4ADF-9505-8B8172BD0624}"/>
    <dgm:cxn modelId="{83558352-97E4-43D5-A452-4CA00B2C1CA7}" srcId="{86F4E187-8C5A-42E2-9E12-6AF2F1F9FBC2}" destId="{62CC8AD8-2921-4833-80C3-00D522DB6D4F}" srcOrd="2" destOrd="0" parTransId="{6BDC4000-60C0-46EC-9366-E7380EF59F04}" sibTransId="{F873E8CC-289D-4624-9EEB-FA799538B559}"/>
    <dgm:cxn modelId="{28D65677-F878-4FBC-A1F3-A54FC4EE0FB1}" type="presOf" srcId="{911F3810-F258-4335-8C41-87EB8D216C9C}" destId="{65824C39-535F-42B9-874A-F6E0458A57EB}" srcOrd="0" destOrd="0" presId="urn:microsoft.com/office/officeart/2005/8/layout/hProcess9"/>
    <dgm:cxn modelId="{AD996D9A-F839-4579-93F1-28AF065006A0}" srcId="{86F4E187-8C5A-42E2-9E12-6AF2F1F9FBC2}" destId="{C53650E1-E158-40EA-AAC7-26A67B48A3E1}" srcOrd="5" destOrd="0" parTransId="{789E83B3-1800-4DCC-A41B-88FE286BFD18}" sibTransId="{A6C4A196-AB9B-42E4-9CAF-19ADE0CE86AB}"/>
    <dgm:cxn modelId="{3EFAF89C-A7F1-4EBA-B5A8-20F3FD44BB6D}" srcId="{86F4E187-8C5A-42E2-9E12-6AF2F1F9FBC2}" destId="{5196FCFD-16CD-4596-9C8C-4F85F9B27497}" srcOrd="7" destOrd="0" parTransId="{9759D4C0-5688-4F53-8C44-61A51BC21FFE}" sibTransId="{A24FC3A4-AFD6-400A-A51B-9073417D0024}"/>
    <dgm:cxn modelId="{C5711E9E-E809-4252-B1D9-BBFB6C0CA431}" type="presOf" srcId="{92F5849F-5530-4138-A056-5881F7697F4C}" destId="{C030A41E-866E-4BCD-BE5A-32419CB09993}" srcOrd="0" destOrd="0" presId="urn:microsoft.com/office/officeart/2005/8/layout/hProcess9"/>
    <dgm:cxn modelId="{18BC34A8-2FC8-4D1B-803B-89CED38D87D4}" type="presOf" srcId="{62CC8AD8-2921-4833-80C3-00D522DB6D4F}" destId="{201B7835-1CCA-41E2-B269-2614F654E26A}" srcOrd="0" destOrd="0" presId="urn:microsoft.com/office/officeart/2005/8/layout/hProcess9"/>
    <dgm:cxn modelId="{D1B7FDA8-C16D-407E-A840-2A05091A36AD}" srcId="{86F4E187-8C5A-42E2-9E12-6AF2F1F9FBC2}" destId="{1E758564-1E12-4779-B748-32A83D284765}" srcOrd="1" destOrd="0" parTransId="{770440B9-44CA-47F7-93CE-18133BA4FAD2}" sibTransId="{AF4E7688-0A66-49B0-928B-81093EA439D7}"/>
    <dgm:cxn modelId="{9E05E2AB-516E-4040-844F-F0C5D5B871AA}" srcId="{86F4E187-8C5A-42E2-9E12-6AF2F1F9FBC2}" destId="{EE7BAD4F-CF74-4906-AF49-B2CA58E545BB}" srcOrd="0" destOrd="0" parTransId="{D08518C6-8518-4C9F-B650-C260F0A70E8F}" sibTransId="{0AC4CAE7-32D5-4D7D-824B-579C5DBC4288}"/>
    <dgm:cxn modelId="{B0993BB2-AEDE-4EE3-9971-E111776112A2}" type="presOf" srcId="{C53650E1-E158-40EA-AAC7-26A67B48A3E1}" destId="{D2A42547-1EDF-48A0-8E50-F221EA7783D7}" srcOrd="0" destOrd="0" presId="urn:microsoft.com/office/officeart/2005/8/layout/hProcess9"/>
    <dgm:cxn modelId="{E050E1C6-70A3-49B7-A17D-945CD5E3DE13}" type="presOf" srcId="{86F4E187-8C5A-42E2-9E12-6AF2F1F9FBC2}" destId="{7169D657-DDBB-41AA-B8C6-C499C4ADC081}" srcOrd="0" destOrd="0" presId="urn:microsoft.com/office/officeart/2005/8/layout/hProcess9"/>
    <dgm:cxn modelId="{E9D1C8DB-F44D-4711-8628-43DCCEDCC3D2}" srcId="{86F4E187-8C5A-42E2-9E12-6AF2F1F9FBC2}" destId="{92F5849F-5530-4138-A056-5881F7697F4C}" srcOrd="3" destOrd="0" parTransId="{8872A92E-65B0-42B6-96B2-C58FB69B01C1}" sibTransId="{19DC2019-94E9-4403-A868-0E29BD9DDE2B}"/>
    <dgm:cxn modelId="{E18E1EF4-652D-43C2-BAFE-341733BE7314}" type="presOf" srcId="{EE7BAD4F-CF74-4906-AF49-B2CA58E545BB}" destId="{3AC44257-8E5F-4F8F-AA0A-2A6ACF9FB8EE}" srcOrd="0" destOrd="0" presId="urn:microsoft.com/office/officeart/2005/8/layout/hProcess9"/>
    <dgm:cxn modelId="{137CCBFC-F9A6-4A7C-8CE3-FC7F21BEFB31}" type="presOf" srcId="{6DB2756D-EEE5-4177-8FCC-C4635778C521}" destId="{5EF7B1AA-28FF-4CDD-8AC7-4369DCD1494B}" srcOrd="0" destOrd="0" presId="urn:microsoft.com/office/officeart/2005/8/layout/hProcess9"/>
    <dgm:cxn modelId="{558EC790-D613-46B2-9576-6AB0BD4806D8}" type="presParOf" srcId="{7169D657-DDBB-41AA-B8C6-C499C4ADC081}" destId="{03C4B1E3-5CB1-4969-9B9C-24089424B1A8}" srcOrd="0" destOrd="0" presId="urn:microsoft.com/office/officeart/2005/8/layout/hProcess9"/>
    <dgm:cxn modelId="{EF642C0E-58BB-4F2B-AF6C-43788E8592B3}" type="presParOf" srcId="{7169D657-DDBB-41AA-B8C6-C499C4ADC081}" destId="{76E93A3A-E766-4F58-B999-1E03A2F7F028}" srcOrd="1" destOrd="0" presId="urn:microsoft.com/office/officeart/2005/8/layout/hProcess9"/>
    <dgm:cxn modelId="{5D8DCBF6-A0EF-48C3-8557-33148CFEC5BE}" type="presParOf" srcId="{76E93A3A-E766-4F58-B999-1E03A2F7F028}" destId="{3AC44257-8E5F-4F8F-AA0A-2A6ACF9FB8EE}" srcOrd="0" destOrd="0" presId="urn:microsoft.com/office/officeart/2005/8/layout/hProcess9"/>
    <dgm:cxn modelId="{C9F5989E-17F2-41A5-8DD4-0B70EC1F3709}" type="presParOf" srcId="{76E93A3A-E766-4F58-B999-1E03A2F7F028}" destId="{8D837D16-AA55-4187-BD12-3A5B73E26123}" srcOrd="1" destOrd="0" presId="urn:microsoft.com/office/officeart/2005/8/layout/hProcess9"/>
    <dgm:cxn modelId="{43CD58D8-8F37-4660-BF65-8E635D5647EA}" type="presParOf" srcId="{76E93A3A-E766-4F58-B999-1E03A2F7F028}" destId="{501B60AB-995A-420B-83AD-390D20174B89}" srcOrd="2" destOrd="0" presId="urn:microsoft.com/office/officeart/2005/8/layout/hProcess9"/>
    <dgm:cxn modelId="{0E22474C-C5F7-4A3E-BF11-B6D5B4EC842C}" type="presParOf" srcId="{76E93A3A-E766-4F58-B999-1E03A2F7F028}" destId="{192A0B64-B567-44B6-A059-B9A96F78FBA8}" srcOrd="3" destOrd="0" presId="urn:microsoft.com/office/officeart/2005/8/layout/hProcess9"/>
    <dgm:cxn modelId="{7F41C901-0C3C-471C-8A32-90E2DBC3FF5C}" type="presParOf" srcId="{76E93A3A-E766-4F58-B999-1E03A2F7F028}" destId="{201B7835-1CCA-41E2-B269-2614F654E26A}" srcOrd="4" destOrd="0" presId="urn:microsoft.com/office/officeart/2005/8/layout/hProcess9"/>
    <dgm:cxn modelId="{5955930F-B850-42AD-AD21-68B16CD76F65}" type="presParOf" srcId="{76E93A3A-E766-4F58-B999-1E03A2F7F028}" destId="{F88357AE-9CCD-4FDF-BF31-F5248B4E3F3A}" srcOrd="5" destOrd="0" presId="urn:microsoft.com/office/officeart/2005/8/layout/hProcess9"/>
    <dgm:cxn modelId="{BE740D96-07EB-4450-9736-7835D0393037}" type="presParOf" srcId="{76E93A3A-E766-4F58-B999-1E03A2F7F028}" destId="{C030A41E-866E-4BCD-BE5A-32419CB09993}" srcOrd="6" destOrd="0" presId="urn:microsoft.com/office/officeart/2005/8/layout/hProcess9"/>
    <dgm:cxn modelId="{6EE6C0AC-8840-4F02-A1BC-44A8E65C7E82}" type="presParOf" srcId="{76E93A3A-E766-4F58-B999-1E03A2F7F028}" destId="{D7BF1FA4-DFC0-4344-919D-AF1A7F67DE89}" srcOrd="7" destOrd="0" presId="urn:microsoft.com/office/officeart/2005/8/layout/hProcess9"/>
    <dgm:cxn modelId="{4DC71EB8-C3D2-48E2-83EA-3A74D2C731E6}" type="presParOf" srcId="{76E93A3A-E766-4F58-B999-1E03A2F7F028}" destId="{5EF7B1AA-28FF-4CDD-8AC7-4369DCD1494B}" srcOrd="8" destOrd="0" presId="urn:microsoft.com/office/officeart/2005/8/layout/hProcess9"/>
    <dgm:cxn modelId="{18B249AA-FFFE-4EB2-98CF-02DCE662F5C7}" type="presParOf" srcId="{76E93A3A-E766-4F58-B999-1E03A2F7F028}" destId="{DB5586AC-D66B-42CB-AA59-092930611D72}" srcOrd="9" destOrd="0" presId="urn:microsoft.com/office/officeart/2005/8/layout/hProcess9"/>
    <dgm:cxn modelId="{2FE52A32-1356-4AF0-A8B4-0C1CF35137A5}" type="presParOf" srcId="{76E93A3A-E766-4F58-B999-1E03A2F7F028}" destId="{D2A42547-1EDF-48A0-8E50-F221EA7783D7}" srcOrd="10" destOrd="0" presId="urn:microsoft.com/office/officeart/2005/8/layout/hProcess9"/>
    <dgm:cxn modelId="{03CDA7B0-AD96-48E2-9EC2-95D2117F203F}" type="presParOf" srcId="{76E93A3A-E766-4F58-B999-1E03A2F7F028}" destId="{40AFC4E3-FD34-4C04-AA78-F3AE39DCAB2C}" srcOrd="11" destOrd="0" presId="urn:microsoft.com/office/officeart/2005/8/layout/hProcess9"/>
    <dgm:cxn modelId="{8B2AE299-5B0B-4D9D-8B9E-2CC607D339A4}" type="presParOf" srcId="{76E93A3A-E766-4F58-B999-1E03A2F7F028}" destId="{65824C39-535F-42B9-874A-F6E0458A57EB}" srcOrd="12" destOrd="0" presId="urn:microsoft.com/office/officeart/2005/8/layout/hProcess9"/>
    <dgm:cxn modelId="{42AEECB7-731D-4FDD-9872-4264C9153C0A}" type="presParOf" srcId="{76E93A3A-E766-4F58-B999-1E03A2F7F028}" destId="{3C4C1834-BAF5-4112-BC48-85F375130222}" srcOrd="13" destOrd="0" presId="urn:microsoft.com/office/officeart/2005/8/layout/hProcess9"/>
    <dgm:cxn modelId="{BE3D8FC3-2C88-45DF-99D2-D46E4E57BB3E}" type="presParOf" srcId="{76E93A3A-E766-4F58-B999-1E03A2F7F028}" destId="{5F233FCB-1E59-46AD-88C3-80FBDF2D4139}"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F4E187-8C5A-42E2-9E12-6AF2F1F9FBC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EE7BAD4F-CF74-4906-AF49-B2CA58E545BB}">
      <dgm:prSet custT="1"/>
      <dgm:spPr/>
      <dgm:t>
        <a:bodyPr/>
        <a:lstStyle/>
        <a:p>
          <a:pPr>
            <a:buFont typeface="+mj-lt"/>
            <a:buAutoNum type="arabicPeriod"/>
          </a:pPr>
          <a:r>
            <a:rPr lang="en-US" sz="1000" b="1" i="0"/>
            <a:t>Start</a:t>
          </a:r>
          <a:endParaRPr lang="en-US" sz="1000" b="0" i="0" dirty="0"/>
        </a:p>
      </dgm:t>
    </dgm:pt>
    <dgm:pt modelId="{D08518C6-8518-4C9F-B650-C260F0A70E8F}" type="parTrans" cxnId="{9E05E2AB-516E-4040-844F-F0C5D5B871AA}">
      <dgm:prSet/>
      <dgm:spPr/>
      <dgm:t>
        <a:bodyPr/>
        <a:lstStyle/>
        <a:p>
          <a:endParaRPr lang="en-US"/>
        </a:p>
      </dgm:t>
    </dgm:pt>
    <dgm:pt modelId="{0AC4CAE7-32D5-4D7D-824B-579C5DBC4288}" type="sibTrans" cxnId="{9E05E2AB-516E-4040-844F-F0C5D5B871AA}">
      <dgm:prSet/>
      <dgm:spPr/>
      <dgm:t>
        <a:bodyPr/>
        <a:lstStyle/>
        <a:p>
          <a:endParaRPr lang="en-US"/>
        </a:p>
      </dgm:t>
    </dgm:pt>
    <dgm:pt modelId="{AFEE759C-F954-43AA-9560-C3B144061C1B}">
      <dgm:prSet custT="1"/>
      <dgm:spPr/>
      <dgm:t>
        <a:bodyPr/>
        <a:lstStyle/>
        <a:p>
          <a:pPr>
            <a:buFont typeface="+mj-lt"/>
            <a:buAutoNum type="arabicPeriod"/>
          </a:pPr>
          <a:r>
            <a:rPr lang="en-US" sz="1000" b="1" i="0" dirty="0"/>
            <a:t>Import Libraries</a:t>
          </a:r>
          <a:r>
            <a:rPr lang="en-US" sz="1000" b="0" i="0" dirty="0"/>
            <a:t> </a:t>
          </a:r>
          <a:r>
            <a:rPr lang="en-US" sz="1000" b="0" i="1" dirty="0"/>
            <a:t>(requests, </a:t>
          </a:r>
          <a:r>
            <a:rPr lang="en-US" sz="1000" b="0" i="1" dirty="0" err="1"/>
            <a:t>BeautifulSoup</a:t>
          </a:r>
          <a:r>
            <a:rPr lang="en-US" sz="1000" b="0" i="1" dirty="0"/>
            <a:t>, pandas)</a:t>
          </a:r>
          <a:endParaRPr lang="en-US" sz="1000" b="0" i="0" dirty="0"/>
        </a:p>
      </dgm:t>
    </dgm:pt>
    <dgm:pt modelId="{C9A96ADC-859E-4823-A7C2-9CB67B9A5965}" type="parTrans" cxnId="{CB87E5A0-FA28-4C36-8679-A87B8A0FAE8C}">
      <dgm:prSet/>
      <dgm:spPr/>
      <dgm:t>
        <a:bodyPr/>
        <a:lstStyle/>
        <a:p>
          <a:endParaRPr lang="en-US"/>
        </a:p>
      </dgm:t>
    </dgm:pt>
    <dgm:pt modelId="{35F6D79D-32FF-4D6D-9B1C-138317E014AC}" type="sibTrans" cxnId="{CB87E5A0-FA28-4C36-8679-A87B8A0FAE8C}">
      <dgm:prSet/>
      <dgm:spPr/>
      <dgm:t>
        <a:bodyPr/>
        <a:lstStyle/>
        <a:p>
          <a:endParaRPr lang="en-US"/>
        </a:p>
      </dgm:t>
    </dgm:pt>
    <dgm:pt modelId="{79E93EB5-E2FA-4779-AF81-A3B54EC3C243}">
      <dgm:prSet custT="1"/>
      <dgm:spPr/>
      <dgm:t>
        <a:bodyPr/>
        <a:lstStyle/>
        <a:p>
          <a:pPr>
            <a:buFont typeface="+mj-lt"/>
            <a:buAutoNum type="arabicPeriod"/>
          </a:pPr>
          <a:r>
            <a:rPr lang="en-CA" sz="1000" b="1" i="0" dirty="0"/>
            <a:t>Send HTTP GET Request</a:t>
          </a:r>
          <a:br>
            <a:rPr lang="en-CA" sz="1000" b="0" i="0" dirty="0"/>
          </a:br>
          <a:r>
            <a:rPr lang="en-CA" sz="1000" b="0" i="1" dirty="0"/>
            <a:t>(Request Falcon 9 Wiki page snapshot)</a:t>
          </a:r>
          <a:endParaRPr lang="en-CA" sz="1000" b="0" i="0" dirty="0"/>
        </a:p>
      </dgm:t>
    </dgm:pt>
    <dgm:pt modelId="{24A9890D-7EE9-48A8-A925-505811B70133}" type="parTrans" cxnId="{DC36B385-2921-4801-8D03-5D8283135B79}">
      <dgm:prSet/>
      <dgm:spPr/>
      <dgm:t>
        <a:bodyPr/>
        <a:lstStyle/>
        <a:p>
          <a:endParaRPr lang="en-US"/>
        </a:p>
      </dgm:t>
    </dgm:pt>
    <dgm:pt modelId="{C84CF61A-9872-4222-B047-CB1F1081D6DA}" type="sibTrans" cxnId="{DC36B385-2921-4801-8D03-5D8283135B79}">
      <dgm:prSet/>
      <dgm:spPr/>
      <dgm:t>
        <a:bodyPr/>
        <a:lstStyle/>
        <a:p>
          <a:endParaRPr lang="en-US"/>
        </a:p>
      </dgm:t>
    </dgm:pt>
    <dgm:pt modelId="{40B139AB-1029-4C88-9D60-650D3E118300}">
      <dgm:prSet custT="1"/>
      <dgm:spPr/>
      <dgm:t>
        <a:bodyPr/>
        <a:lstStyle/>
        <a:p>
          <a:pPr>
            <a:buFont typeface="+mj-lt"/>
            <a:buAutoNum type="arabicPeriod"/>
          </a:pPr>
          <a:r>
            <a:rPr lang="en-CA" sz="1000" b="1" i="0" dirty="0"/>
            <a:t>Parse HTML Content</a:t>
          </a:r>
          <a:br>
            <a:rPr lang="en-CA" sz="1000" b="0" i="0" dirty="0"/>
          </a:br>
          <a:r>
            <a:rPr lang="en-CA" sz="1000" b="0" i="1" dirty="0"/>
            <a:t>(Create </a:t>
          </a:r>
          <a:r>
            <a:rPr lang="en-CA" sz="1000" b="0" i="1" dirty="0" err="1"/>
            <a:t>BeautifulSoup</a:t>
          </a:r>
          <a:r>
            <a:rPr lang="en-CA" sz="1000" b="0" i="1" dirty="0"/>
            <a:t> object &amp; verify with page title)</a:t>
          </a:r>
          <a:endParaRPr lang="en-CA" sz="1000" b="0" i="0" dirty="0"/>
        </a:p>
      </dgm:t>
    </dgm:pt>
    <dgm:pt modelId="{894C4C7A-7259-43CD-AF3F-8A601265B159}" type="parTrans" cxnId="{333C4AA1-D934-4E1E-A7EF-E8FA3EF5431B}">
      <dgm:prSet/>
      <dgm:spPr/>
      <dgm:t>
        <a:bodyPr/>
        <a:lstStyle/>
        <a:p>
          <a:endParaRPr lang="en-US"/>
        </a:p>
      </dgm:t>
    </dgm:pt>
    <dgm:pt modelId="{F4579EC3-1ACF-4937-84EB-97945A836FAA}" type="sibTrans" cxnId="{333C4AA1-D934-4E1E-A7EF-E8FA3EF5431B}">
      <dgm:prSet/>
      <dgm:spPr/>
      <dgm:t>
        <a:bodyPr/>
        <a:lstStyle/>
        <a:p>
          <a:endParaRPr lang="en-US"/>
        </a:p>
      </dgm:t>
    </dgm:pt>
    <dgm:pt modelId="{7AA0A35E-BDC3-432D-8463-E4C028D39702}">
      <dgm:prSet custT="1"/>
      <dgm:spPr/>
      <dgm:t>
        <a:bodyPr/>
        <a:lstStyle/>
        <a:p>
          <a:pPr>
            <a:buFont typeface="+mj-lt"/>
            <a:buAutoNum type="arabicPeriod"/>
          </a:pPr>
          <a:r>
            <a:rPr lang="en-CA" sz="1000" b="1" i="0" dirty="0"/>
            <a:t>Locate Target Table</a:t>
          </a:r>
          <a:br>
            <a:rPr lang="en-CA" sz="1000" b="0" i="0" dirty="0"/>
          </a:br>
          <a:r>
            <a:rPr lang="en-CA" sz="1000" b="0" i="1" dirty="0"/>
            <a:t>(Identify the third table containing launch records)</a:t>
          </a:r>
          <a:endParaRPr lang="en-CA" sz="1000" b="0" i="0" dirty="0"/>
        </a:p>
      </dgm:t>
    </dgm:pt>
    <dgm:pt modelId="{4923177F-8A20-4608-8254-5E39FD8CCEE4}" type="parTrans" cxnId="{5BCB2CAF-C42E-4B7F-AA2F-8D8AE30EE6AA}">
      <dgm:prSet/>
      <dgm:spPr/>
      <dgm:t>
        <a:bodyPr/>
        <a:lstStyle/>
        <a:p>
          <a:endParaRPr lang="en-US"/>
        </a:p>
      </dgm:t>
    </dgm:pt>
    <dgm:pt modelId="{C1A50848-C996-4DBD-A89A-43B5032A642C}" type="sibTrans" cxnId="{5BCB2CAF-C42E-4B7F-AA2F-8D8AE30EE6AA}">
      <dgm:prSet/>
      <dgm:spPr/>
      <dgm:t>
        <a:bodyPr/>
        <a:lstStyle/>
        <a:p>
          <a:endParaRPr lang="en-US"/>
        </a:p>
      </dgm:t>
    </dgm:pt>
    <dgm:pt modelId="{566C28E6-C00B-485F-9573-E266C01FD7E2}">
      <dgm:prSet custT="1"/>
      <dgm:spPr/>
      <dgm:t>
        <a:bodyPr/>
        <a:lstStyle/>
        <a:p>
          <a:pPr>
            <a:buFont typeface="+mj-lt"/>
            <a:buAutoNum type="arabicPeriod"/>
          </a:pPr>
          <a:r>
            <a:rPr lang="en-CA" sz="1000" b="1" i="0" dirty="0"/>
            <a:t>Extract Table Headers</a:t>
          </a:r>
          <a:br>
            <a:rPr lang="en-CA" sz="1000" b="0" i="0" dirty="0"/>
          </a:br>
          <a:r>
            <a:rPr lang="en-CA" sz="1000" b="0" i="1" dirty="0"/>
            <a:t>(Parse column names from &lt;</a:t>
          </a:r>
          <a:r>
            <a:rPr lang="en-CA" sz="1000" b="0" i="1" dirty="0" err="1"/>
            <a:t>th</a:t>
          </a:r>
          <a:r>
            <a:rPr lang="en-CA" sz="1000" b="0" i="1" dirty="0"/>
            <a:t>&gt; elements)</a:t>
          </a:r>
          <a:endParaRPr lang="en-CA" sz="1000" b="0" i="0" dirty="0"/>
        </a:p>
      </dgm:t>
    </dgm:pt>
    <dgm:pt modelId="{54734F9D-8B13-475B-9224-DFD7238F6070}" type="parTrans" cxnId="{FE92EF5D-D862-4DA7-867A-C84044718363}">
      <dgm:prSet/>
      <dgm:spPr/>
      <dgm:t>
        <a:bodyPr/>
        <a:lstStyle/>
        <a:p>
          <a:endParaRPr lang="en-US"/>
        </a:p>
      </dgm:t>
    </dgm:pt>
    <dgm:pt modelId="{9816B489-E502-4CB9-8D26-463B498A44EC}" type="sibTrans" cxnId="{FE92EF5D-D862-4DA7-867A-C84044718363}">
      <dgm:prSet/>
      <dgm:spPr/>
      <dgm:t>
        <a:bodyPr/>
        <a:lstStyle/>
        <a:p>
          <a:endParaRPr lang="en-US"/>
        </a:p>
      </dgm:t>
    </dgm:pt>
    <dgm:pt modelId="{5793DC20-6841-4949-A287-333A46D91A3B}">
      <dgm:prSet custT="1"/>
      <dgm:spPr/>
      <dgm:t>
        <a:bodyPr/>
        <a:lstStyle/>
        <a:p>
          <a:pPr>
            <a:buFont typeface="+mj-lt"/>
            <a:buAutoNum type="arabicPeriod"/>
          </a:pPr>
          <a:r>
            <a:rPr lang="en-CA" sz="1000" b="1" i="0" dirty="0"/>
            <a:t>Create Empty Dictionary</a:t>
          </a:r>
          <a:br>
            <a:rPr lang="en-CA" sz="1000" b="0" i="0" dirty="0"/>
          </a:br>
          <a:r>
            <a:rPr lang="en-CA" sz="1000" b="0" i="1" dirty="0"/>
            <a:t>(Initialize keys as column names, values as empty lists)</a:t>
          </a:r>
          <a:endParaRPr lang="en-CA" sz="1000" b="0" i="0" dirty="0"/>
        </a:p>
      </dgm:t>
    </dgm:pt>
    <dgm:pt modelId="{2A9F8074-D93D-4DA8-BF48-717CF2A825F1}" type="parTrans" cxnId="{8BE93D0E-2C9C-43A5-BC50-E6FADFB06D0F}">
      <dgm:prSet/>
      <dgm:spPr/>
      <dgm:t>
        <a:bodyPr/>
        <a:lstStyle/>
        <a:p>
          <a:endParaRPr lang="en-US"/>
        </a:p>
      </dgm:t>
    </dgm:pt>
    <dgm:pt modelId="{14716467-5DF8-4BDA-B167-E694AA7B7954}" type="sibTrans" cxnId="{8BE93D0E-2C9C-43A5-BC50-E6FADFB06D0F}">
      <dgm:prSet/>
      <dgm:spPr/>
      <dgm:t>
        <a:bodyPr/>
        <a:lstStyle/>
        <a:p>
          <a:endParaRPr lang="en-US"/>
        </a:p>
      </dgm:t>
    </dgm:pt>
    <dgm:pt modelId="{9EE77609-9598-439A-A788-DC1FD60686B3}">
      <dgm:prSet custT="1"/>
      <dgm:spPr/>
      <dgm:t>
        <a:bodyPr/>
        <a:lstStyle/>
        <a:p>
          <a:pPr>
            <a:buFont typeface="+mj-lt"/>
            <a:buAutoNum type="arabicPeriod"/>
          </a:pPr>
          <a:r>
            <a:rPr lang="en-CA" sz="1000" b="1" i="0" dirty="0"/>
            <a:t>Iterate Over Rows</a:t>
          </a:r>
          <a:br>
            <a:rPr lang="en-CA" sz="1000" b="0" i="0" dirty="0"/>
          </a:br>
          <a:r>
            <a:rPr lang="en-CA" sz="1000" b="0" i="1" dirty="0"/>
            <a:t>(Extract and clean data from &lt;td&gt; elements)</a:t>
          </a:r>
          <a:endParaRPr lang="en-CA" sz="1000" b="0" i="0" dirty="0"/>
        </a:p>
      </dgm:t>
    </dgm:pt>
    <dgm:pt modelId="{B97FB0F6-4C9A-4885-B9E0-65C8CE4F0861}" type="parTrans" cxnId="{8DF00A4D-FAB2-487E-AEDB-FE8C557B131C}">
      <dgm:prSet/>
      <dgm:spPr/>
      <dgm:t>
        <a:bodyPr/>
        <a:lstStyle/>
        <a:p>
          <a:endParaRPr lang="en-US"/>
        </a:p>
      </dgm:t>
    </dgm:pt>
    <dgm:pt modelId="{D0DEBEC5-0BB7-4A97-94D5-01413E1F6A11}" type="sibTrans" cxnId="{8DF00A4D-FAB2-487E-AEDB-FE8C557B131C}">
      <dgm:prSet/>
      <dgm:spPr/>
      <dgm:t>
        <a:bodyPr/>
        <a:lstStyle/>
        <a:p>
          <a:endParaRPr lang="en-US"/>
        </a:p>
      </dgm:t>
    </dgm:pt>
    <dgm:pt modelId="{54FC2EBB-3770-444C-A3D0-091A345A10FF}">
      <dgm:prSet custT="1"/>
      <dgm:spPr/>
      <dgm:t>
        <a:bodyPr/>
        <a:lstStyle/>
        <a:p>
          <a:pPr>
            <a:buFont typeface="+mj-lt"/>
            <a:buAutoNum type="arabicPeriod"/>
          </a:pPr>
          <a:r>
            <a:rPr lang="en-CA" sz="1000" b="1" i="0" dirty="0"/>
            <a:t>Build Pandas </a:t>
          </a:r>
          <a:r>
            <a:rPr lang="en-CA" sz="1000" b="1" i="0" dirty="0" err="1"/>
            <a:t>DataFrame</a:t>
          </a:r>
          <a:br>
            <a:rPr lang="en-CA" sz="1000" b="0" i="0" dirty="0"/>
          </a:br>
          <a:r>
            <a:rPr lang="en-CA" sz="1000" b="0" i="1" dirty="0"/>
            <a:t>(Convert </a:t>
          </a:r>
          <a:r>
            <a:rPr lang="en-CA" sz="1000" b="0" i="1" dirty="0" err="1"/>
            <a:t>launch_dict</a:t>
          </a:r>
          <a:r>
            <a:rPr lang="en-CA" sz="1000" b="0" i="1" dirty="0"/>
            <a:t> into a </a:t>
          </a:r>
          <a:r>
            <a:rPr lang="en-CA" sz="1000" b="0" i="1" dirty="0" err="1"/>
            <a:t>DataFrame</a:t>
          </a:r>
          <a:r>
            <a:rPr lang="en-CA" sz="1000" b="0" i="1" dirty="0"/>
            <a:t>)</a:t>
          </a:r>
          <a:endParaRPr lang="en-CA" sz="1000" b="0" i="0" dirty="0"/>
        </a:p>
      </dgm:t>
    </dgm:pt>
    <dgm:pt modelId="{E8EEBAA6-001B-4889-BB80-66BBFC59A98E}" type="parTrans" cxnId="{768688F2-A235-4ECB-A794-FB029A7A6E39}">
      <dgm:prSet/>
      <dgm:spPr/>
      <dgm:t>
        <a:bodyPr/>
        <a:lstStyle/>
        <a:p>
          <a:endParaRPr lang="en-US"/>
        </a:p>
      </dgm:t>
    </dgm:pt>
    <dgm:pt modelId="{13490476-40C7-44A5-A71B-4E6F12B1F12D}" type="sibTrans" cxnId="{768688F2-A235-4ECB-A794-FB029A7A6E39}">
      <dgm:prSet/>
      <dgm:spPr/>
      <dgm:t>
        <a:bodyPr/>
        <a:lstStyle/>
        <a:p>
          <a:endParaRPr lang="en-US"/>
        </a:p>
      </dgm:t>
    </dgm:pt>
    <dgm:pt modelId="{FC8FA9D4-398A-4403-8CD8-55F0E79307E6}">
      <dgm:prSet custT="1"/>
      <dgm:spPr/>
      <dgm:t>
        <a:bodyPr/>
        <a:lstStyle/>
        <a:p>
          <a:pPr>
            <a:buFont typeface="+mj-lt"/>
            <a:buAutoNum type="arabicPeriod"/>
          </a:pPr>
          <a:r>
            <a:rPr lang="en-CA" sz="1000" b="1" i="0" dirty="0"/>
            <a:t>Export to CSV</a:t>
          </a:r>
          <a:br>
            <a:rPr lang="en-CA" sz="1000" b="0" i="0" dirty="0"/>
          </a:br>
          <a:r>
            <a:rPr lang="en-CA" sz="1000" b="0" i="1" dirty="0"/>
            <a:t>(Save </a:t>
          </a:r>
          <a:r>
            <a:rPr lang="en-CA" sz="1000" b="0" i="1" dirty="0" err="1"/>
            <a:t>DataFrame</a:t>
          </a:r>
          <a:r>
            <a:rPr lang="en-CA" sz="1000" b="0" i="1" dirty="0"/>
            <a:t> for </a:t>
          </a:r>
          <a:r>
            <a:rPr lang="en-CA" sz="1000" b="0" i="1"/>
            <a:t>future analysis)</a:t>
          </a:r>
          <a:endParaRPr lang="en-CA" sz="1000" b="0" i="0" dirty="0"/>
        </a:p>
      </dgm:t>
    </dgm:pt>
    <dgm:pt modelId="{0B446E1D-D9E4-4C44-BBBF-805459CB15BA}" type="parTrans" cxnId="{13695556-BFEA-443D-9051-BDB1227E069F}">
      <dgm:prSet/>
      <dgm:spPr/>
      <dgm:t>
        <a:bodyPr/>
        <a:lstStyle/>
        <a:p>
          <a:endParaRPr lang="en-US"/>
        </a:p>
      </dgm:t>
    </dgm:pt>
    <dgm:pt modelId="{AB7A11C3-F09A-4ADB-BDAD-C4289BEF57F1}" type="sibTrans" cxnId="{13695556-BFEA-443D-9051-BDB1227E069F}">
      <dgm:prSet/>
      <dgm:spPr/>
      <dgm:t>
        <a:bodyPr/>
        <a:lstStyle/>
        <a:p>
          <a:endParaRPr lang="en-US"/>
        </a:p>
      </dgm:t>
    </dgm:pt>
    <dgm:pt modelId="{967BA32B-547B-488E-8356-ADA7F9F1CAA3}">
      <dgm:prSet custT="1"/>
      <dgm:spPr/>
      <dgm:t>
        <a:bodyPr/>
        <a:lstStyle/>
        <a:p>
          <a:pPr>
            <a:buFont typeface="+mj-lt"/>
            <a:buAutoNum type="arabicPeriod" startAt="11"/>
          </a:pPr>
          <a:r>
            <a:rPr lang="en-US" sz="1000" b="1" i="0" dirty="0"/>
            <a:t>End</a:t>
          </a:r>
          <a:endParaRPr lang="en-US" sz="1000" b="0" i="0" dirty="0"/>
        </a:p>
      </dgm:t>
    </dgm:pt>
    <dgm:pt modelId="{6CD31B62-3125-4930-8000-CCCD1151EE60}" type="parTrans" cxnId="{13BFBBBE-B966-4570-8BCC-302CC431D052}">
      <dgm:prSet/>
      <dgm:spPr/>
      <dgm:t>
        <a:bodyPr/>
        <a:lstStyle/>
        <a:p>
          <a:endParaRPr lang="en-US"/>
        </a:p>
      </dgm:t>
    </dgm:pt>
    <dgm:pt modelId="{AAA8AB21-4448-411A-95A9-2C2004A69EB7}" type="sibTrans" cxnId="{13BFBBBE-B966-4570-8BCC-302CC431D052}">
      <dgm:prSet/>
      <dgm:spPr/>
      <dgm:t>
        <a:bodyPr/>
        <a:lstStyle/>
        <a:p>
          <a:endParaRPr lang="en-US"/>
        </a:p>
      </dgm:t>
    </dgm:pt>
    <dgm:pt modelId="{7169D657-DDBB-41AA-B8C6-C499C4ADC081}" type="pres">
      <dgm:prSet presAssocID="{86F4E187-8C5A-42E2-9E12-6AF2F1F9FBC2}" presName="CompostProcess" presStyleCnt="0">
        <dgm:presLayoutVars>
          <dgm:dir/>
          <dgm:resizeHandles val="exact"/>
        </dgm:presLayoutVars>
      </dgm:prSet>
      <dgm:spPr/>
    </dgm:pt>
    <dgm:pt modelId="{03C4B1E3-5CB1-4969-9B9C-24089424B1A8}" type="pres">
      <dgm:prSet presAssocID="{86F4E187-8C5A-42E2-9E12-6AF2F1F9FBC2}" presName="arrow" presStyleLbl="bgShp" presStyleIdx="0" presStyleCnt="1"/>
      <dgm:spPr/>
    </dgm:pt>
    <dgm:pt modelId="{76E93A3A-E766-4F58-B999-1E03A2F7F028}" type="pres">
      <dgm:prSet presAssocID="{86F4E187-8C5A-42E2-9E12-6AF2F1F9FBC2}" presName="linearProcess" presStyleCnt="0"/>
      <dgm:spPr/>
    </dgm:pt>
    <dgm:pt modelId="{3AC44257-8E5F-4F8F-AA0A-2A6ACF9FB8EE}" type="pres">
      <dgm:prSet presAssocID="{EE7BAD4F-CF74-4906-AF49-B2CA58E545BB}" presName="textNode" presStyleLbl="node1" presStyleIdx="0" presStyleCnt="11">
        <dgm:presLayoutVars>
          <dgm:bulletEnabled val="1"/>
        </dgm:presLayoutVars>
      </dgm:prSet>
      <dgm:spPr/>
    </dgm:pt>
    <dgm:pt modelId="{8D837D16-AA55-4187-BD12-3A5B73E26123}" type="pres">
      <dgm:prSet presAssocID="{0AC4CAE7-32D5-4D7D-824B-579C5DBC4288}" presName="sibTrans" presStyleCnt="0"/>
      <dgm:spPr/>
    </dgm:pt>
    <dgm:pt modelId="{2FF0B567-483C-46BF-BBD9-A0161B91908F}" type="pres">
      <dgm:prSet presAssocID="{AFEE759C-F954-43AA-9560-C3B144061C1B}" presName="textNode" presStyleLbl="node1" presStyleIdx="1" presStyleCnt="11">
        <dgm:presLayoutVars>
          <dgm:bulletEnabled val="1"/>
        </dgm:presLayoutVars>
      </dgm:prSet>
      <dgm:spPr/>
    </dgm:pt>
    <dgm:pt modelId="{0C10CBBC-8A07-4852-B80F-57F109D4375B}" type="pres">
      <dgm:prSet presAssocID="{35F6D79D-32FF-4D6D-9B1C-138317E014AC}" presName="sibTrans" presStyleCnt="0"/>
      <dgm:spPr/>
    </dgm:pt>
    <dgm:pt modelId="{F7E0D375-9D0E-44A0-A805-D33E08BD792B}" type="pres">
      <dgm:prSet presAssocID="{79E93EB5-E2FA-4779-AF81-A3B54EC3C243}" presName="textNode" presStyleLbl="node1" presStyleIdx="2" presStyleCnt="11">
        <dgm:presLayoutVars>
          <dgm:bulletEnabled val="1"/>
        </dgm:presLayoutVars>
      </dgm:prSet>
      <dgm:spPr/>
    </dgm:pt>
    <dgm:pt modelId="{729B3391-CFA5-47BF-891A-4F6105C95FB8}" type="pres">
      <dgm:prSet presAssocID="{C84CF61A-9872-4222-B047-CB1F1081D6DA}" presName="sibTrans" presStyleCnt="0"/>
      <dgm:spPr/>
    </dgm:pt>
    <dgm:pt modelId="{3D1479C0-9A31-4FCC-9B7C-94D77213219F}" type="pres">
      <dgm:prSet presAssocID="{40B139AB-1029-4C88-9D60-650D3E118300}" presName="textNode" presStyleLbl="node1" presStyleIdx="3" presStyleCnt="11">
        <dgm:presLayoutVars>
          <dgm:bulletEnabled val="1"/>
        </dgm:presLayoutVars>
      </dgm:prSet>
      <dgm:spPr/>
    </dgm:pt>
    <dgm:pt modelId="{F0F3FB22-290B-493B-AD8E-88C9279D5888}" type="pres">
      <dgm:prSet presAssocID="{F4579EC3-1ACF-4937-84EB-97945A836FAA}" presName="sibTrans" presStyleCnt="0"/>
      <dgm:spPr/>
    </dgm:pt>
    <dgm:pt modelId="{54818BE8-8F5E-45FB-A0EE-E3C0D282C76A}" type="pres">
      <dgm:prSet presAssocID="{7AA0A35E-BDC3-432D-8463-E4C028D39702}" presName="textNode" presStyleLbl="node1" presStyleIdx="4" presStyleCnt="11">
        <dgm:presLayoutVars>
          <dgm:bulletEnabled val="1"/>
        </dgm:presLayoutVars>
      </dgm:prSet>
      <dgm:spPr/>
    </dgm:pt>
    <dgm:pt modelId="{048ACF54-7B99-47B1-A1F3-54B74A7F405F}" type="pres">
      <dgm:prSet presAssocID="{C1A50848-C996-4DBD-A89A-43B5032A642C}" presName="sibTrans" presStyleCnt="0"/>
      <dgm:spPr/>
    </dgm:pt>
    <dgm:pt modelId="{A5241DF5-BA31-4A62-A1BB-3168E910C540}" type="pres">
      <dgm:prSet presAssocID="{566C28E6-C00B-485F-9573-E266C01FD7E2}" presName="textNode" presStyleLbl="node1" presStyleIdx="5" presStyleCnt="11">
        <dgm:presLayoutVars>
          <dgm:bulletEnabled val="1"/>
        </dgm:presLayoutVars>
      </dgm:prSet>
      <dgm:spPr/>
    </dgm:pt>
    <dgm:pt modelId="{315884B3-7986-41E7-B6D0-408509A8B7BA}" type="pres">
      <dgm:prSet presAssocID="{9816B489-E502-4CB9-8D26-463B498A44EC}" presName="sibTrans" presStyleCnt="0"/>
      <dgm:spPr/>
    </dgm:pt>
    <dgm:pt modelId="{A60A9E98-DE75-434A-8F62-DE034DE01707}" type="pres">
      <dgm:prSet presAssocID="{5793DC20-6841-4949-A287-333A46D91A3B}" presName="textNode" presStyleLbl="node1" presStyleIdx="6" presStyleCnt="11">
        <dgm:presLayoutVars>
          <dgm:bulletEnabled val="1"/>
        </dgm:presLayoutVars>
      </dgm:prSet>
      <dgm:spPr/>
    </dgm:pt>
    <dgm:pt modelId="{B08CACE5-C38B-44D8-8CBD-F70865FCFC4D}" type="pres">
      <dgm:prSet presAssocID="{14716467-5DF8-4BDA-B167-E694AA7B7954}" presName="sibTrans" presStyleCnt="0"/>
      <dgm:spPr/>
    </dgm:pt>
    <dgm:pt modelId="{0C8E9740-773A-453B-90A2-F262537CFD5F}" type="pres">
      <dgm:prSet presAssocID="{9EE77609-9598-439A-A788-DC1FD60686B3}" presName="textNode" presStyleLbl="node1" presStyleIdx="7" presStyleCnt="11">
        <dgm:presLayoutVars>
          <dgm:bulletEnabled val="1"/>
        </dgm:presLayoutVars>
      </dgm:prSet>
      <dgm:spPr/>
    </dgm:pt>
    <dgm:pt modelId="{F4D0021C-4DB3-493A-B155-A03AABC26B6A}" type="pres">
      <dgm:prSet presAssocID="{D0DEBEC5-0BB7-4A97-94D5-01413E1F6A11}" presName="sibTrans" presStyleCnt="0"/>
      <dgm:spPr/>
    </dgm:pt>
    <dgm:pt modelId="{89A63CC9-517D-4B70-BE9D-2E2A16D6712D}" type="pres">
      <dgm:prSet presAssocID="{54FC2EBB-3770-444C-A3D0-091A345A10FF}" presName="textNode" presStyleLbl="node1" presStyleIdx="8" presStyleCnt="11">
        <dgm:presLayoutVars>
          <dgm:bulletEnabled val="1"/>
        </dgm:presLayoutVars>
      </dgm:prSet>
      <dgm:spPr/>
    </dgm:pt>
    <dgm:pt modelId="{29FD04B3-2A65-4B81-A900-8CAC7CA3F7CB}" type="pres">
      <dgm:prSet presAssocID="{13490476-40C7-44A5-A71B-4E6F12B1F12D}" presName="sibTrans" presStyleCnt="0"/>
      <dgm:spPr/>
    </dgm:pt>
    <dgm:pt modelId="{4E42C85F-A702-4DBB-A603-8A1A6AA49589}" type="pres">
      <dgm:prSet presAssocID="{FC8FA9D4-398A-4403-8CD8-55F0E79307E6}" presName="textNode" presStyleLbl="node1" presStyleIdx="9" presStyleCnt="11">
        <dgm:presLayoutVars>
          <dgm:bulletEnabled val="1"/>
        </dgm:presLayoutVars>
      </dgm:prSet>
      <dgm:spPr/>
    </dgm:pt>
    <dgm:pt modelId="{4D0EA378-5BE7-44DF-A1DA-DEEDA24B51B7}" type="pres">
      <dgm:prSet presAssocID="{AB7A11C3-F09A-4ADB-BDAD-C4289BEF57F1}" presName="sibTrans" presStyleCnt="0"/>
      <dgm:spPr/>
    </dgm:pt>
    <dgm:pt modelId="{AF3F14C4-ED9A-4548-9DD2-5E2DA212CC0E}" type="pres">
      <dgm:prSet presAssocID="{967BA32B-547B-488E-8356-ADA7F9F1CAA3}" presName="textNode" presStyleLbl="node1" presStyleIdx="10" presStyleCnt="11">
        <dgm:presLayoutVars>
          <dgm:bulletEnabled val="1"/>
        </dgm:presLayoutVars>
      </dgm:prSet>
      <dgm:spPr/>
    </dgm:pt>
  </dgm:ptLst>
  <dgm:cxnLst>
    <dgm:cxn modelId="{8BE93D0E-2C9C-43A5-BC50-E6FADFB06D0F}" srcId="{86F4E187-8C5A-42E2-9E12-6AF2F1F9FBC2}" destId="{5793DC20-6841-4949-A287-333A46D91A3B}" srcOrd="6" destOrd="0" parTransId="{2A9F8074-D93D-4DA8-BF48-717CF2A825F1}" sibTransId="{14716467-5DF8-4BDA-B167-E694AA7B7954}"/>
    <dgm:cxn modelId="{89AE4D23-D870-4078-B6CE-8B9A590F7ED2}" type="presOf" srcId="{566C28E6-C00B-485F-9573-E266C01FD7E2}" destId="{A5241DF5-BA31-4A62-A1BB-3168E910C540}" srcOrd="0" destOrd="0" presId="urn:microsoft.com/office/officeart/2005/8/layout/hProcess9"/>
    <dgm:cxn modelId="{44223224-773D-4D72-936A-7A205242D8A6}" type="presOf" srcId="{54FC2EBB-3770-444C-A3D0-091A345A10FF}" destId="{89A63CC9-517D-4B70-BE9D-2E2A16D6712D}" srcOrd="0" destOrd="0" presId="urn:microsoft.com/office/officeart/2005/8/layout/hProcess9"/>
    <dgm:cxn modelId="{C0189D34-8627-470B-A160-43DCE6601928}" type="presOf" srcId="{40B139AB-1029-4C88-9D60-650D3E118300}" destId="{3D1479C0-9A31-4FCC-9B7C-94D77213219F}" srcOrd="0" destOrd="0" presId="urn:microsoft.com/office/officeart/2005/8/layout/hProcess9"/>
    <dgm:cxn modelId="{FE92EF5D-D862-4DA7-867A-C84044718363}" srcId="{86F4E187-8C5A-42E2-9E12-6AF2F1F9FBC2}" destId="{566C28E6-C00B-485F-9573-E266C01FD7E2}" srcOrd="5" destOrd="0" parTransId="{54734F9D-8B13-475B-9224-DFD7238F6070}" sibTransId="{9816B489-E502-4CB9-8D26-463B498A44EC}"/>
    <dgm:cxn modelId="{ED205945-FBC4-4B52-B857-D23C27F29342}" type="presOf" srcId="{79E93EB5-E2FA-4779-AF81-A3B54EC3C243}" destId="{F7E0D375-9D0E-44A0-A805-D33E08BD792B}" srcOrd="0" destOrd="0" presId="urn:microsoft.com/office/officeart/2005/8/layout/hProcess9"/>
    <dgm:cxn modelId="{8DF00A4D-FAB2-487E-AEDB-FE8C557B131C}" srcId="{86F4E187-8C5A-42E2-9E12-6AF2F1F9FBC2}" destId="{9EE77609-9598-439A-A788-DC1FD60686B3}" srcOrd="7" destOrd="0" parTransId="{B97FB0F6-4C9A-4885-B9E0-65C8CE4F0861}" sibTransId="{D0DEBEC5-0BB7-4A97-94D5-01413E1F6A11}"/>
    <dgm:cxn modelId="{13695556-BFEA-443D-9051-BDB1227E069F}" srcId="{86F4E187-8C5A-42E2-9E12-6AF2F1F9FBC2}" destId="{FC8FA9D4-398A-4403-8CD8-55F0E79307E6}" srcOrd="9" destOrd="0" parTransId="{0B446E1D-D9E4-4C44-BBBF-805459CB15BA}" sibTransId="{AB7A11C3-F09A-4ADB-BDAD-C4289BEF57F1}"/>
    <dgm:cxn modelId="{DC36B385-2921-4801-8D03-5D8283135B79}" srcId="{86F4E187-8C5A-42E2-9E12-6AF2F1F9FBC2}" destId="{79E93EB5-E2FA-4779-AF81-A3B54EC3C243}" srcOrd="2" destOrd="0" parTransId="{24A9890D-7EE9-48A8-A925-505811B70133}" sibTransId="{C84CF61A-9872-4222-B047-CB1F1081D6DA}"/>
    <dgm:cxn modelId="{BB95F692-73B5-4833-B412-C2D7C4C1AB57}" type="presOf" srcId="{967BA32B-547B-488E-8356-ADA7F9F1CAA3}" destId="{AF3F14C4-ED9A-4548-9DD2-5E2DA212CC0E}" srcOrd="0" destOrd="0" presId="urn:microsoft.com/office/officeart/2005/8/layout/hProcess9"/>
    <dgm:cxn modelId="{20374C96-A9B1-4E17-A68D-C44EFDAEF897}" type="presOf" srcId="{9EE77609-9598-439A-A788-DC1FD60686B3}" destId="{0C8E9740-773A-453B-90A2-F262537CFD5F}" srcOrd="0" destOrd="0" presId="urn:microsoft.com/office/officeart/2005/8/layout/hProcess9"/>
    <dgm:cxn modelId="{8E5F989D-CFD5-41B1-9EAD-1B993EB1BDDA}" type="presOf" srcId="{FC8FA9D4-398A-4403-8CD8-55F0E79307E6}" destId="{4E42C85F-A702-4DBB-A603-8A1A6AA49589}" srcOrd="0" destOrd="0" presId="urn:microsoft.com/office/officeart/2005/8/layout/hProcess9"/>
    <dgm:cxn modelId="{CB87E5A0-FA28-4C36-8679-A87B8A0FAE8C}" srcId="{86F4E187-8C5A-42E2-9E12-6AF2F1F9FBC2}" destId="{AFEE759C-F954-43AA-9560-C3B144061C1B}" srcOrd="1" destOrd="0" parTransId="{C9A96ADC-859E-4823-A7C2-9CB67B9A5965}" sibTransId="{35F6D79D-32FF-4D6D-9B1C-138317E014AC}"/>
    <dgm:cxn modelId="{333C4AA1-D934-4E1E-A7EF-E8FA3EF5431B}" srcId="{86F4E187-8C5A-42E2-9E12-6AF2F1F9FBC2}" destId="{40B139AB-1029-4C88-9D60-650D3E118300}" srcOrd="3" destOrd="0" parTransId="{894C4C7A-7259-43CD-AF3F-8A601265B159}" sibTransId="{F4579EC3-1ACF-4937-84EB-97945A836FAA}"/>
    <dgm:cxn modelId="{9E05E2AB-516E-4040-844F-F0C5D5B871AA}" srcId="{86F4E187-8C5A-42E2-9E12-6AF2F1F9FBC2}" destId="{EE7BAD4F-CF74-4906-AF49-B2CA58E545BB}" srcOrd="0" destOrd="0" parTransId="{D08518C6-8518-4C9F-B650-C260F0A70E8F}" sibTransId="{0AC4CAE7-32D5-4D7D-824B-579C5DBC4288}"/>
    <dgm:cxn modelId="{8A5F19AF-6802-4945-80FF-591CCE12A14F}" type="presOf" srcId="{7AA0A35E-BDC3-432D-8463-E4C028D39702}" destId="{54818BE8-8F5E-45FB-A0EE-E3C0D282C76A}" srcOrd="0" destOrd="0" presId="urn:microsoft.com/office/officeart/2005/8/layout/hProcess9"/>
    <dgm:cxn modelId="{5BCB2CAF-C42E-4B7F-AA2F-8D8AE30EE6AA}" srcId="{86F4E187-8C5A-42E2-9E12-6AF2F1F9FBC2}" destId="{7AA0A35E-BDC3-432D-8463-E4C028D39702}" srcOrd="4" destOrd="0" parTransId="{4923177F-8A20-4608-8254-5E39FD8CCEE4}" sibTransId="{C1A50848-C996-4DBD-A89A-43B5032A642C}"/>
    <dgm:cxn modelId="{13BFBBBE-B966-4570-8BCC-302CC431D052}" srcId="{86F4E187-8C5A-42E2-9E12-6AF2F1F9FBC2}" destId="{967BA32B-547B-488E-8356-ADA7F9F1CAA3}" srcOrd="10" destOrd="0" parTransId="{6CD31B62-3125-4930-8000-CCCD1151EE60}" sibTransId="{AAA8AB21-4448-411A-95A9-2C2004A69EB7}"/>
    <dgm:cxn modelId="{4E8969C3-A4B0-4BBB-99E8-8AF6551288A9}" type="presOf" srcId="{AFEE759C-F954-43AA-9560-C3B144061C1B}" destId="{2FF0B567-483C-46BF-BBD9-A0161B91908F}" srcOrd="0" destOrd="0" presId="urn:microsoft.com/office/officeart/2005/8/layout/hProcess9"/>
    <dgm:cxn modelId="{E050E1C6-70A3-49B7-A17D-945CD5E3DE13}" type="presOf" srcId="{86F4E187-8C5A-42E2-9E12-6AF2F1F9FBC2}" destId="{7169D657-DDBB-41AA-B8C6-C499C4ADC081}" srcOrd="0" destOrd="0" presId="urn:microsoft.com/office/officeart/2005/8/layout/hProcess9"/>
    <dgm:cxn modelId="{9EF12BD5-3D7A-42EF-89F4-3409E3D9B541}" type="presOf" srcId="{5793DC20-6841-4949-A287-333A46D91A3B}" destId="{A60A9E98-DE75-434A-8F62-DE034DE01707}" srcOrd="0" destOrd="0" presId="urn:microsoft.com/office/officeart/2005/8/layout/hProcess9"/>
    <dgm:cxn modelId="{768688F2-A235-4ECB-A794-FB029A7A6E39}" srcId="{86F4E187-8C5A-42E2-9E12-6AF2F1F9FBC2}" destId="{54FC2EBB-3770-444C-A3D0-091A345A10FF}" srcOrd="8" destOrd="0" parTransId="{E8EEBAA6-001B-4889-BB80-66BBFC59A98E}" sibTransId="{13490476-40C7-44A5-A71B-4E6F12B1F12D}"/>
    <dgm:cxn modelId="{E18E1EF4-652D-43C2-BAFE-341733BE7314}" type="presOf" srcId="{EE7BAD4F-CF74-4906-AF49-B2CA58E545BB}" destId="{3AC44257-8E5F-4F8F-AA0A-2A6ACF9FB8EE}" srcOrd="0" destOrd="0" presId="urn:microsoft.com/office/officeart/2005/8/layout/hProcess9"/>
    <dgm:cxn modelId="{558EC790-D613-46B2-9576-6AB0BD4806D8}" type="presParOf" srcId="{7169D657-DDBB-41AA-B8C6-C499C4ADC081}" destId="{03C4B1E3-5CB1-4969-9B9C-24089424B1A8}" srcOrd="0" destOrd="0" presId="urn:microsoft.com/office/officeart/2005/8/layout/hProcess9"/>
    <dgm:cxn modelId="{EF642C0E-58BB-4F2B-AF6C-43788E8592B3}" type="presParOf" srcId="{7169D657-DDBB-41AA-B8C6-C499C4ADC081}" destId="{76E93A3A-E766-4F58-B999-1E03A2F7F028}" srcOrd="1" destOrd="0" presId="urn:microsoft.com/office/officeart/2005/8/layout/hProcess9"/>
    <dgm:cxn modelId="{5D8DCBF6-A0EF-48C3-8557-33148CFEC5BE}" type="presParOf" srcId="{76E93A3A-E766-4F58-B999-1E03A2F7F028}" destId="{3AC44257-8E5F-4F8F-AA0A-2A6ACF9FB8EE}" srcOrd="0" destOrd="0" presId="urn:microsoft.com/office/officeart/2005/8/layout/hProcess9"/>
    <dgm:cxn modelId="{C9F5989E-17F2-41A5-8DD4-0B70EC1F3709}" type="presParOf" srcId="{76E93A3A-E766-4F58-B999-1E03A2F7F028}" destId="{8D837D16-AA55-4187-BD12-3A5B73E26123}" srcOrd="1" destOrd="0" presId="urn:microsoft.com/office/officeart/2005/8/layout/hProcess9"/>
    <dgm:cxn modelId="{8A590E29-EBE1-482F-BC59-0DDD85B01596}" type="presParOf" srcId="{76E93A3A-E766-4F58-B999-1E03A2F7F028}" destId="{2FF0B567-483C-46BF-BBD9-A0161B91908F}" srcOrd="2" destOrd="0" presId="urn:microsoft.com/office/officeart/2005/8/layout/hProcess9"/>
    <dgm:cxn modelId="{4A7C1B0D-6A6A-4BA9-B274-EF4077D317B0}" type="presParOf" srcId="{76E93A3A-E766-4F58-B999-1E03A2F7F028}" destId="{0C10CBBC-8A07-4852-B80F-57F109D4375B}" srcOrd="3" destOrd="0" presId="urn:microsoft.com/office/officeart/2005/8/layout/hProcess9"/>
    <dgm:cxn modelId="{8C7596DA-A427-469A-8246-18ECE680E13C}" type="presParOf" srcId="{76E93A3A-E766-4F58-B999-1E03A2F7F028}" destId="{F7E0D375-9D0E-44A0-A805-D33E08BD792B}" srcOrd="4" destOrd="0" presId="urn:microsoft.com/office/officeart/2005/8/layout/hProcess9"/>
    <dgm:cxn modelId="{EB1192BA-8D24-4929-87F3-3313DEE150F3}" type="presParOf" srcId="{76E93A3A-E766-4F58-B999-1E03A2F7F028}" destId="{729B3391-CFA5-47BF-891A-4F6105C95FB8}" srcOrd="5" destOrd="0" presId="urn:microsoft.com/office/officeart/2005/8/layout/hProcess9"/>
    <dgm:cxn modelId="{CC7AF3FE-D455-45F7-8A06-2DDA26D9E480}" type="presParOf" srcId="{76E93A3A-E766-4F58-B999-1E03A2F7F028}" destId="{3D1479C0-9A31-4FCC-9B7C-94D77213219F}" srcOrd="6" destOrd="0" presId="urn:microsoft.com/office/officeart/2005/8/layout/hProcess9"/>
    <dgm:cxn modelId="{6C507DA6-8281-473A-94DB-11BC673B5D32}" type="presParOf" srcId="{76E93A3A-E766-4F58-B999-1E03A2F7F028}" destId="{F0F3FB22-290B-493B-AD8E-88C9279D5888}" srcOrd="7" destOrd="0" presId="urn:microsoft.com/office/officeart/2005/8/layout/hProcess9"/>
    <dgm:cxn modelId="{10F28182-60B4-47B6-85A9-997FBD2B7CC3}" type="presParOf" srcId="{76E93A3A-E766-4F58-B999-1E03A2F7F028}" destId="{54818BE8-8F5E-45FB-A0EE-E3C0D282C76A}" srcOrd="8" destOrd="0" presId="urn:microsoft.com/office/officeart/2005/8/layout/hProcess9"/>
    <dgm:cxn modelId="{EC2BA7B4-8601-4F31-B9FC-7F3395468D28}" type="presParOf" srcId="{76E93A3A-E766-4F58-B999-1E03A2F7F028}" destId="{048ACF54-7B99-47B1-A1F3-54B74A7F405F}" srcOrd="9" destOrd="0" presId="urn:microsoft.com/office/officeart/2005/8/layout/hProcess9"/>
    <dgm:cxn modelId="{BEE6719D-7341-4FDF-AC86-185FB8BD632E}" type="presParOf" srcId="{76E93A3A-E766-4F58-B999-1E03A2F7F028}" destId="{A5241DF5-BA31-4A62-A1BB-3168E910C540}" srcOrd="10" destOrd="0" presId="urn:microsoft.com/office/officeart/2005/8/layout/hProcess9"/>
    <dgm:cxn modelId="{D088E089-7517-47BC-930E-772ADDA040C0}" type="presParOf" srcId="{76E93A3A-E766-4F58-B999-1E03A2F7F028}" destId="{315884B3-7986-41E7-B6D0-408509A8B7BA}" srcOrd="11" destOrd="0" presId="urn:microsoft.com/office/officeart/2005/8/layout/hProcess9"/>
    <dgm:cxn modelId="{620B9015-A73C-4103-BCCC-BDD32E59D232}" type="presParOf" srcId="{76E93A3A-E766-4F58-B999-1E03A2F7F028}" destId="{A60A9E98-DE75-434A-8F62-DE034DE01707}" srcOrd="12" destOrd="0" presId="urn:microsoft.com/office/officeart/2005/8/layout/hProcess9"/>
    <dgm:cxn modelId="{F3D41713-25D4-420C-9CD8-0EE926FCBCFE}" type="presParOf" srcId="{76E93A3A-E766-4F58-B999-1E03A2F7F028}" destId="{B08CACE5-C38B-44D8-8CBD-F70865FCFC4D}" srcOrd="13" destOrd="0" presId="urn:microsoft.com/office/officeart/2005/8/layout/hProcess9"/>
    <dgm:cxn modelId="{57CC895C-446D-4A3B-8DB7-D323204560E6}" type="presParOf" srcId="{76E93A3A-E766-4F58-B999-1E03A2F7F028}" destId="{0C8E9740-773A-453B-90A2-F262537CFD5F}" srcOrd="14" destOrd="0" presId="urn:microsoft.com/office/officeart/2005/8/layout/hProcess9"/>
    <dgm:cxn modelId="{ACAC4D41-8FAE-432D-900A-AC07FC2875B6}" type="presParOf" srcId="{76E93A3A-E766-4F58-B999-1E03A2F7F028}" destId="{F4D0021C-4DB3-493A-B155-A03AABC26B6A}" srcOrd="15" destOrd="0" presId="urn:microsoft.com/office/officeart/2005/8/layout/hProcess9"/>
    <dgm:cxn modelId="{BBF1F989-C781-46F3-A2F1-DB971DCDEFE6}" type="presParOf" srcId="{76E93A3A-E766-4F58-B999-1E03A2F7F028}" destId="{89A63CC9-517D-4B70-BE9D-2E2A16D6712D}" srcOrd="16" destOrd="0" presId="urn:microsoft.com/office/officeart/2005/8/layout/hProcess9"/>
    <dgm:cxn modelId="{13DFC40F-DC14-4F72-AD31-2F4934A4C3B3}" type="presParOf" srcId="{76E93A3A-E766-4F58-B999-1E03A2F7F028}" destId="{29FD04B3-2A65-4B81-A900-8CAC7CA3F7CB}" srcOrd="17" destOrd="0" presId="urn:microsoft.com/office/officeart/2005/8/layout/hProcess9"/>
    <dgm:cxn modelId="{634E31B8-38E3-46C1-B2B7-A349F1E2E60F}" type="presParOf" srcId="{76E93A3A-E766-4F58-B999-1E03A2F7F028}" destId="{4E42C85F-A702-4DBB-A603-8A1A6AA49589}" srcOrd="18" destOrd="0" presId="urn:microsoft.com/office/officeart/2005/8/layout/hProcess9"/>
    <dgm:cxn modelId="{DCC64567-61AD-4ECB-AA7E-1AA45F695912}" type="presParOf" srcId="{76E93A3A-E766-4F58-B999-1E03A2F7F028}" destId="{4D0EA378-5BE7-44DF-A1DA-DEEDA24B51B7}" srcOrd="19" destOrd="0" presId="urn:microsoft.com/office/officeart/2005/8/layout/hProcess9"/>
    <dgm:cxn modelId="{8A40F397-C650-4A36-B7D8-3C63E9E4951A}" type="presParOf" srcId="{76E93A3A-E766-4F58-B999-1E03A2F7F028}" destId="{AF3F14C4-ED9A-4548-9DD2-5E2DA212CC0E}" srcOrd="2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F4E187-8C5A-42E2-9E12-6AF2F1F9FBC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EE7BAD4F-CF74-4906-AF49-B2CA58E545BB}">
      <dgm:prSet custT="1"/>
      <dgm:spPr/>
      <dgm:t>
        <a:bodyPr/>
        <a:lstStyle/>
        <a:p>
          <a:pPr>
            <a:buFont typeface="+mj-lt"/>
            <a:buAutoNum type="arabicPeriod"/>
          </a:pPr>
          <a:r>
            <a:rPr lang="en-US" sz="900" b="1" i="0"/>
            <a:t>Start</a:t>
          </a:r>
          <a:endParaRPr lang="en-US" sz="900" b="0" i="0" dirty="0"/>
        </a:p>
      </dgm:t>
    </dgm:pt>
    <dgm:pt modelId="{D08518C6-8518-4C9F-B650-C260F0A70E8F}" type="parTrans" cxnId="{9E05E2AB-516E-4040-844F-F0C5D5B871AA}">
      <dgm:prSet/>
      <dgm:spPr/>
      <dgm:t>
        <a:bodyPr/>
        <a:lstStyle/>
        <a:p>
          <a:endParaRPr lang="en-US"/>
        </a:p>
      </dgm:t>
    </dgm:pt>
    <dgm:pt modelId="{0AC4CAE7-32D5-4D7D-824B-579C5DBC4288}" type="sibTrans" cxnId="{9E05E2AB-516E-4040-844F-F0C5D5B871AA}">
      <dgm:prSet/>
      <dgm:spPr/>
      <dgm:t>
        <a:bodyPr/>
        <a:lstStyle/>
        <a:p>
          <a:endParaRPr lang="en-US"/>
        </a:p>
      </dgm:t>
    </dgm:pt>
    <dgm:pt modelId="{479BA91C-F029-4D40-A75E-608E6602E200}">
      <dgm:prSet custT="1"/>
      <dgm:spPr/>
      <dgm:t>
        <a:bodyPr/>
        <a:lstStyle/>
        <a:p>
          <a:pPr>
            <a:buFont typeface="+mj-lt"/>
            <a:buAutoNum type="arabicPeriod"/>
          </a:pPr>
          <a:r>
            <a:rPr lang="en-US" sz="900" b="1" i="0"/>
            <a:t>Import Libraries</a:t>
          </a:r>
          <a:br>
            <a:rPr lang="en-US" sz="900" b="0" i="0"/>
          </a:br>
          <a:r>
            <a:rPr lang="en-US" sz="900" b="0" i="1"/>
            <a:t>(pandas, numpy, matplotlib)</a:t>
          </a:r>
          <a:endParaRPr lang="en-US" sz="900" b="0" i="0"/>
        </a:p>
      </dgm:t>
    </dgm:pt>
    <dgm:pt modelId="{B0AEB8C2-45BA-40B6-8C4D-F16A11E0DFB7}" type="parTrans" cxnId="{0A2A45B6-15A0-4891-B07F-04105582ECDA}">
      <dgm:prSet/>
      <dgm:spPr/>
      <dgm:t>
        <a:bodyPr/>
        <a:lstStyle/>
        <a:p>
          <a:endParaRPr lang="en-US"/>
        </a:p>
      </dgm:t>
    </dgm:pt>
    <dgm:pt modelId="{4958518A-6B23-47F0-942E-AFBFD60B9160}" type="sibTrans" cxnId="{0A2A45B6-15A0-4891-B07F-04105582ECDA}">
      <dgm:prSet/>
      <dgm:spPr/>
      <dgm:t>
        <a:bodyPr/>
        <a:lstStyle/>
        <a:p>
          <a:endParaRPr lang="en-US"/>
        </a:p>
      </dgm:t>
    </dgm:pt>
    <dgm:pt modelId="{4BE8B309-9FE2-43E0-856F-7DBD96A23860}">
      <dgm:prSet custT="1"/>
      <dgm:spPr/>
      <dgm:t>
        <a:bodyPr/>
        <a:lstStyle/>
        <a:p>
          <a:pPr>
            <a:buFont typeface="+mj-lt"/>
            <a:buAutoNum type="arabicPeriod"/>
          </a:pPr>
          <a:r>
            <a:rPr lang="en-CA" sz="900" b="1" i="0" dirty="0"/>
            <a:t>Identify Missing Values</a:t>
          </a:r>
          <a:br>
            <a:rPr lang="en-CA" sz="900" b="0" i="0" dirty="0"/>
          </a:br>
          <a:r>
            <a:rPr lang="en-CA" sz="900" b="0" i="1" dirty="0"/>
            <a:t>(Use .</a:t>
          </a:r>
          <a:r>
            <a:rPr lang="en-CA" sz="900" b="0" i="1" dirty="0" err="1"/>
            <a:t>isnull</a:t>
          </a:r>
          <a:r>
            <a:rPr lang="en-CA" sz="900" b="0" i="1" dirty="0"/>
            <a:t>().sum() to calculate missing percentages)</a:t>
          </a:r>
          <a:endParaRPr lang="en-CA" sz="900" b="0" i="0" dirty="0"/>
        </a:p>
      </dgm:t>
    </dgm:pt>
    <dgm:pt modelId="{30E6C4E0-F7A2-424B-BA0B-13D15D6207E7}" type="parTrans" cxnId="{E4BAF65F-D064-4790-B8B6-6843E1A50AF5}">
      <dgm:prSet/>
      <dgm:spPr/>
      <dgm:t>
        <a:bodyPr/>
        <a:lstStyle/>
        <a:p>
          <a:endParaRPr lang="en-US"/>
        </a:p>
      </dgm:t>
    </dgm:pt>
    <dgm:pt modelId="{D9263D6E-9564-4335-B7F4-CF74705D3233}" type="sibTrans" cxnId="{E4BAF65F-D064-4790-B8B6-6843E1A50AF5}">
      <dgm:prSet/>
      <dgm:spPr/>
      <dgm:t>
        <a:bodyPr/>
        <a:lstStyle/>
        <a:p>
          <a:endParaRPr lang="en-US"/>
        </a:p>
      </dgm:t>
    </dgm:pt>
    <dgm:pt modelId="{3FDC5021-4EE7-4BB0-9B25-578B80C36918}">
      <dgm:prSet custT="1"/>
      <dgm:spPr/>
      <dgm:t>
        <a:bodyPr/>
        <a:lstStyle/>
        <a:p>
          <a:pPr>
            <a:buFont typeface="+mj-lt"/>
            <a:buAutoNum type="arabicPeriod"/>
          </a:pPr>
          <a:r>
            <a:rPr lang="en-CA" sz="900" b="1" i="0" dirty="0"/>
            <a:t>Impute Missing Values</a:t>
          </a:r>
          <a:br>
            <a:rPr lang="en-CA" sz="900" b="0" i="0" dirty="0"/>
          </a:br>
          <a:r>
            <a:rPr lang="en-CA" sz="900" b="0" i="1" dirty="0"/>
            <a:t>(Replace missing values in numerical columns with the mean)</a:t>
          </a:r>
          <a:endParaRPr lang="en-CA" sz="900" b="0" i="0" dirty="0"/>
        </a:p>
      </dgm:t>
    </dgm:pt>
    <dgm:pt modelId="{F3E467FA-EB40-465C-91C6-D34DB6D564C4}" type="parTrans" cxnId="{9F8DA2C7-5760-4C00-96F6-C3FF4821D5F8}">
      <dgm:prSet/>
      <dgm:spPr/>
      <dgm:t>
        <a:bodyPr/>
        <a:lstStyle/>
        <a:p>
          <a:endParaRPr lang="en-US"/>
        </a:p>
      </dgm:t>
    </dgm:pt>
    <dgm:pt modelId="{1B30C64F-F1AE-4279-B5D5-E106CECFD17B}" type="sibTrans" cxnId="{9F8DA2C7-5760-4C00-96F6-C3FF4821D5F8}">
      <dgm:prSet/>
      <dgm:spPr/>
      <dgm:t>
        <a:bodyPr/>
        <a:lstStyle/>
        <a:p>
          <a:endParaRPr lang="en-US"/>
        </a:p>
      </dgm:t>
    </dgm:pt>
    <dgm:pt modelId="{EC0E9BB0-9D3B-4BB1-B891-C55F97245CF3}">
      <dgm:prSet custT="1"/>
      <dgm:spPr/>
      <dgm:t>
        <a:bodyPr/>
        <a:lstStyle/>
        <a:p>
          <a:pPr>
            <a:buFont typeface="+mj-lt"/>
            <a:buAutoNum type="arabicPeriod"/>
          </a:pPr>
          <a:r>
            <a:rPr lang="en-CA" sz="900" b="1" i="0" dirty="0"/>
            <a:t>Categorize Columns</a:t>
          </a:r>
          <a:br>
            <a:rPr lang="en-CA" sz="900" b="0" i="0" dirty="0"/>
          </a:br>
          <a:r>
            <a:rPr lang="en-CA" sz="900" b="0" i="1" dirty="0"/>
            <a:t>(Classify columns into numerical and categorical types)</a:t>
          </a:r>
          <a:endParaRPr lang="en-CA" sz="900" b="0" i="0" dirty="0"/>
        </a:p>
      </dgm:t>
    </dgm:pt>
    <dgm:pt modelId="{C59046F5-39A5-4D18-90DF-176C2A622AFF}" type="parTrans" cxnId="{CBE7CF63-CB86-439A-B92F-8A34D5DEE68C}">
      <dgm:prSet/>
      <dgm:spPr/>
      <dgm:t>
        <a:bodyPr/>
        <a:lstStyle/>
        <a:p>
          <a:endParaRPr lang="en-US"/>
        </a:p>
      </dgm:t>
    </dgm:pt>
    <dgm:pt modelId="{9C52056C-5CA7-4996-9DFC-75367F8EB05D}" type="sibTrans" cxnId="{CBE7CF63-CB86-439A-B92F-8A34D5DEE68C}">
      <dgm:prSet/>
      <dgm:spPr/>
      <dgm:t>
        <a:bodyPr/>
        <a:lstStyle/>
        <a:p>
          <a:endParaRPr lang="en-US"/>
        </a:p>
      </dgm:t>
    </dgm:pt>
    <dgm:pt modelId="{80BAEB44-6C21-4380-B661-9F4F38E7E590}">
      <dgm:prSet custT="1"/>
      <dgm:spPr/>
      <dgm:t>
        <a:bodyPr/>
        <a:lstStyle/>
        <a:p>
          <a:pPr>
            <a:buFont typeface="+mj-lt"/>
            <a:buAutoNum type="arabicPeriod"/>
          </a:pPr>
          <a:r>
            <a:rPr lang="en-CA" sz="900" b="1" i="0" dirty="0"/>
            <a:t>Analyze Launch Sites</a:t>
          </a:r>
          <a:br>
            <a:rPr lang="en-CA" sz="900" b="0" i="0" dirty="0"/>
          </a:br>
          <a:r>
            <a:rPr lang="en-CA" sz="900" b="0" i="1" dirty="0"/>
            <a:t>(Use .</a:t>
          </a:r>
          <a:r>
            <a:rPr lang="en-CA" sz="900" b="0" i="1" dirty="0" err="1"/>
            <a:t>value_counts</a:t>
          </a:r>
          <a:r>
            <a:rPr lang="en-CA" sz="900" b="0" i="1" dirty="0"/>
            <a:t>() to calculate launches per site)</a:t>
          </a:r>
          <a:endParaRPr lang="en-CA" sz="900" b="0" i="0" dirty="0"/>
        </a:p>
      </dgm:t>
    </dgm:pt>
    <dgm:pt modelId="{DD03C186-1600-4726-9071-88DCA934050D}" type="parTrans" cxnId="{29A46C82-04CB-4571-9745-A0C5BFDC1325}">
      <dgm:prSet/>
      <dgm:spPr/>
      <dgm:t>
        <a:bodyPr/>
        <a:lstStyle/>
        <a:p>
          <a:endParaRPr lang="en-US"/>
        </a:p>
      </dgm:t>
    </dgm:pt>
    <dgm:pt modelId="{B2EC713D-A293-4A5F-A01B-2A223728E8B8}" type="sibTrans" cxnId="{29A46C82-04CB-4571-9745-A0C5BFDC1325}">
      <dgm:prSet/>
      <dgm:spPr/>
      <dgm:t>
        <a:bodyPr/>
        <a:lstStyle/>
        <a:p>
          <a:endParaRPr lang="en-US"/>
        </a:p>
      </dgm:t>
    </dgm:pt>
    <dgm:pt modelId="{7DC6D846-EF8A-4C69-A33D-030776000C8E}">
      <dgm:prSet custT="1"/>
      <dgm:spPr/>
      <dgm:t>
        <a:bodyPr/>
        <a:lstStyle/>
        <a:p>
          <a:pPr>
            <a:buFont typeface="+mj-lt"/>
            <a:buAutoNum type="arabicPeriod"/>
          </a:pPr>
          <a:r>
            <a:rPr lang="en-CA" sz="900" b="1" i="0"/>
            <a:t>Analyze Orbits</a:t>
          </a:r>
          <a:br>
            <a:rPr lang="en-CA" sz="900" b="0" i="0"/>
          </a:br>
          <a:r>
            <a:rPr lang="en-CA" sz="900" b="0" i="1"/>
            <a:t>(Calculate orbit types using .value_counts())</a:t>
          </a:r>
          <a:endParaRPr lang="en-CA" sz="900" b="0" i="0"/>
        </a:p>
      </dgm:t>
    </dgm:pt>
    <dgm:pt modelId="{933BA19D-FEB1-477B-B1C3-23DB4F6065A5}" type="parTrans" cxnId="{9A6F9817-D919-4298-9555-3DFBE7FCF2DD}">
      <dgm:prSet/>
      <dgm:spPr/>
      <dgm:t>
        <a:bodyPr/>
        <a:lstStyle/>
        <a:p>
          <a:endParaRPr lang="en-US"/>
        </a:p>
      </dgm:t>
    </dgm:pt>
    <dgm:pt modelId="{2FF50FA5-3A54-471B-A907-BC3023EDC0DB}" type="sibTrans" cxnId="{9A6F9817-D919-4298-9555-3DFBE7FCF2DD}">
      <dgm:prSet/>
      <dgm:spPr/>
      <dgm:t>
        <a:bodyPr/>
        <a:lstStyle/>
        <a:p>
          <a:endParaRPr lang="en-US"/>
        </a:p>
      </dgm:t>
    </dgm:pt>
    <dgm:pt modelId="{3005DB61-6EC9-4597-84BD-EF24675A24F1}">
      <dgm:prSet custT="1"/>
      <dgm:spPr/>
      <dgm:t>
        <a:bodyPr/>
        <a:lstStyle/>
        <a:p>
          <a:pPr>
            <a:buFont typeface="+mj-lt"/>
            <a:buAutoNum type="arabicPeriod"/>
          </a:pPr>
          <a:r>
            <a:rPr lang="en-CA" sz="900" b="1" i="0"/>
            <a:t>Create Binary Labels</a:t>
          </a:r>
          <a:br>
            <a:rPr lang="en-CA" sz="900" b="0" i="0"/>
          </a:br>
          <a:r>
            <a:rPr lang="en-CA" sz="900" b="0" i="1"/>
            <a:t>(Define landing_class for success/failure outcomes)</a:t>
          </a:r>
          <a:endParaRPr lang="en-CA" sz="900" b="0" i="0"/>
        </a:p>
      </dgm:t>
    </dgm:pt>
    <dgm:pt modelId="{EC396AFA-EB01-4AB9-9102-C2873ECE2623}" type="parTrans" cxnId="{B37776BB-D754-4CE4-924F-CD2BCE1ACC5C}">
      <dgm:prSet/>
      <dgm:spPr/>
      <dgm:t>
        <a:bodyPr/>
        <a:lstStyle/>
        <a:p>
          <a:endParaRPr lang="en-US"/>
        </a:p>
      </dgm:t>
    </dgm:pt>
    <dgm:pt modelId="{8F86675B-B5B6-4B3E-9509-034A333106CD}" type="sibTrans" cxnId="{B37776BB-D754-4CE4-924F-CD2BCE1ACC5C}">
      <dgm:prSet/>
      <dgm:spPr/>
      <dgm:t>
        <a:bodyPr/>
        <a:lstStyle/>
        <a:p>
          <a:endParaRPr lang="en-US"/>
        </a:p>
      </dgm:t>
    </dgm:pt>
    <dgm:pt modelId="{FE71078D-333E-4E5D-BD8B-0966FF82756C}">
      <dgm:prSet custT="1"/>
      <dgm:spPr/>
      <dgm:t>
        <a:bodyPr/>
        <a:lstStyle/>
        <a:p>
          <a:pPr>
            <a:buFont typeface="+mj-lt"/>
            <a:buAutoNum type="arabicPeriod"/>
          </a:pPr>
          <a:r>
            <a:rPr lang="en-CA" sz="900" b="1" i="0"/>
            <a:t>Calculate Success Rate</a:t>
          </a:r>
          <a:br>
            <a:rPr lang="en-CA" sz="900" b="0" i="0"/>
          </a:br>
          <a:r>
            <a:rPr lang="en-CA" sz="900" b="0" i="1"/>
            <a:t>(Derive overall success rate using landing_class.mean())</a:t>
          </a:r>
          <a:endParaRPr lang="en-CA" sz="900" b="0" i="0"/>
        </a:p>
      </dgm:t>
    </dgm:pt>
    <dgm:pt modelId="{7E07A375-5F75-416C-841B-D84C2C93BB65}" type="parTrans" cxnId="{8A3F988B-312C-47B3-B7FE-9E8D0DD0BF98}">
      <dgm:prSet/>
      <dgm:spPr/>
      <dgm:t>
        <a:bodyPr/>
        <a:lstStyle/>
        <a:p>
          <a:endParaRPr lang="en-US"/>
        </a:p>
      </dgm:t>
    </dgm:pt>
    <dgm:pt modelId="{49EB259F-9FB1-4F17-8E7B-FEC83D1DD6FB}" type="sibTrans" cxnId="{8A3F988B-312C-47B3-B7FE-9E8D0DD0BF98}">
      <dgm:prSet/>
      <dgm:spPr/>
      <dgm:t>
        <a:bodyPr/>
        <a:lstStyle/>
        <a:p>
          <a:endParaRPr lang="en-US"/>
        </a:p>
      </dgm:t>
    </dgm:pt>
    <dgm:pt modelId="{77DCEA3B-ABD6-40EF-B22B-20A978B835D4}">
      <dgm:prSet custT="1"/>
      <dgm:spPr/>
      <dgm:t>
        <a:bodyPr/>
        <a:lstStyle/>
        <a:p>
          <a:pPr>
            <a:buFont typeface="+mj-lt"/>
            <a:buAutoNum type="arabicPeriod"/>
          </a:pPr>
          <a:r>
            <a:rPr lang="en-CA" sz="900" b="1" i="0"/>
            <a:t>Export to CSV</a:t>
          </a:r>
          <a:br>
            <a:rPr lang="en-CA" sz="900" b="0" i="0"/>
          </a:br>
          <a:r>
            <a:rPr lang="en-CA" sz="900" b="0" i="1"/>
            <a:t>(Save the processed DataFrame for future use)</a:t>
          </a:r>
          <a:endParaRPr lang="en-CA" sz="900" b="0" i="0"/>
        </a:p>
      </dgm:t>
    </dgm:pt>
    <dgm:pt modelId="{19744D07-926A-4278-8F8B-68E7B95AFE10}" type="parTrans" cxnId="{CCF04CD2-804F-4998-98E0-FCC827D4F3DA}">
      <dgm:prSet/>
      <dgm:spPr/>
      <dgm:t>
        <a:bodyPr/>
        <a:lstStyle/>
        <a:p>
          <a:endParaRPr lang="en-US"/>
        </a:p>
      </dgm:t>
    </dgm:pt>
    <dgm:pt modelId="{D0BA5FB0-BE4E-47F3-A443-55D658F456B8}" type="sibTrans" cxnId="{CCF04CD2-804F-4998-98E0-FCC827D4F3DA}">
      <dgm:prSet/>
      <dgm:spPr/>
      <dgm:t>
        <a:bodyPr/>
        <a:lstStyle/>
        <a:p>
          <a:endParaRPr lang="en-US"/>
        </a:p>
      </dgm:t>
    </dgm:pt>
    <dgm:pt modelId="{A062177D-12DC-42FF-BBCC-58AC6C2E6A4B}">
      <dgm:prSet custT="1"/>
      <dgm:spPr/>
      <dgm:t>
        <a:bodyPr/>
        <a:lstStyle/>
        <a:p>
          <a:pPr>
            <a:buFont typeface="+mj-lt"/>
            <a:buAutoNum type="arabicPeriod" startAt="11"/>
          </a:pPr>
          <a:r>
            <a:rPr lang="en-US" sz="900" b="1" i="0" dirty="0"/>
            <a:t>End</a:t>
          </a:r>
          <a:endParaRPr lang="en-US" sz="900" b="0" i="0" dirty="0"/>
        </a:p>
      </dgm:t>
    </dgm:pt>
    <dgm:pt modelId="{CB1FB917-96A7-4C01-9DD6-D84063DA5335}" type="parTrans" cxnId="{8E12BD05-F582-4A5E-BD3D-BED0E89958C0}">
      <dgm:prSet/>
      <dgm:spPr/>
      <dgm:t>
        <a:bodyPr/>
        <a:lstStyle/>
        <a:p>
          <a:endParaRPr lang="en-US"/>
        </a:p>
      </dgm:t>
    </dgm:pt>
    <dgm:pt modelId="{7F8F6427-4DE5-4CA3-A53D-3CD1BA013B20}" type="sibTrans" cxnId="{8E12BD05-F582-4A5E-BD3D-BED0E89958C0}">
      <dgm:prSet/>
      <dgm:spPr/>
      <dgm:t>
        <a:bodyPr/>
        <a:lstStyle/>
        <a:p>
          <a:endParaRPr lang="en-US"/>
        </a:p>
      </dgm:t>
    </dgm:pt>
    <dgm:pt modelId="{7169D657-DDBB-41AA-B8C6-C499C4ADC081}" type="pres">
      <dgm:prSet presAssocID="{86F4E187-8C5A-42E2-9E12-6AF2F1F9FBC2}" presName="CompostProcess" presStyleCnt="0">
        <dgm:presLayoutVars>
          <dgm:dir/>
          <dgm:resizeHandles val="exact"/>
        </dgm:presLayoutVars>
      </dgm:prSet>
      <dgm:spPr/>
    </dgm:pt>
    <dgm:pt modelId="{03C4B1E3-5CB1-4969-9B9C-24089424B1A8}" type="pres">
      <dgm:prSet presAssocID="{86F4E187-8C5A-42E2-9E12-6AF2F1F9FBC2}" presName="arrow" presStyleLbl="bgShp" presStyleIdx="0" presStyleCnt="1"/>
      <dgm:spPr/>
    </dgm:pt>
    <dgm:pt modelId="{76E93A3A-E766-4F58-B999-1E03A2F7F028}" type="pres">
      <dgm:prSet presAssocID="{86F4E187-8C5A-42E2-9E12-6AF2F1F9FBC2}" presName="linearProcess" presStyleCnt="0"/>
      <dgm:spPr/>
    </dgm:pt>
    <dgm:pt modelId="{3AC44257-8E5F-4F8F-AA0A-2A6ACF9FB8EE}" type="pres">
      <dgm:prSet presAssocID="{EE7BAD4F-CF74-4906-AF49-B2CA58E545BB}" presName="textNode" presStyleLbl="node1" presStyleIdx="0" presStyleCnt="11">
        <dgm:presLayoutVars>
          <dgm:bulletEnabled val="1"/>
        </dgm:presLayoutVars>
      </dgm:prSet>
      <dgm:spPr/>
    </dgm:pt>
    <dgm:pt modelId="{8D837D16-AA55-4187-BD12-3A5B73E26123}" type="pres">
      <dgm:prSet presAssocID="{0AC4CAE7-32D5-4D7D-824B-579C5DBC4288}" presName="sibTrans" presStyleCnt="0"/>
      <dgm:spPr/>
    </dgm:pt>
    <dgm:pt modelId="{227E45DA-C58B-432A-AE70-FF60095A924A}" type="pres">
      <dgm:prSet presAssocID="{479BA91C-F029-4D40-A75E-608E6602E200}" presName="textNode" presStyleLbl="node1" presStyleIdx="1" presStyleCnt="11">
        <dgm:presLayoutVars>
          <dgm:bulletEnabled val="1"/>
        </dgm:presLayoutVars>
      </dgm:prSet>
      <dgm:spPr/>
    </dgm:pt>
    <dgm:pt modelId="{7EA30601-D919-4131-9E49-B39615B337AC}" type="pres">
      <dgm:prSet presAssocID="{4958518A-6B23-47F0-942E-AFBFD60B9160}" presName="sibTrans" presStyleCnt="0"/>
      <dgm:spPr/>
    </dgm:pt>
    <dgm:pt modelId="{F1E75614-ED39-43FC-B164-5F5A36E8A8C9}" type="pres">
      <dgm:prSet presAssocID="{4BE8B309-9FE2-43E0-856F-7DBD96A23860}" presName="textNode" presStyleLbl="node1" presStyleIdx="2" presStyleCnt="11">
        <dgm:presLayoutVars>
          <dgm:bulletEnabled val="1"/>
        </dgm:presLayoutVars>
      </dgm:prSet>
      <dgm:spPr/>
    </dgm:pt>
    <dgm:pt modelId="{37450695-1638-48BD-908C-28318A505D65}" type="pres">
      <dgm:prSet presAssocID="{D9263D6E-9564-4335-B7F4-CF74705D3233}" presName="sibTrans" presStyleCnt="0"/>
      <dgm:spPr/>
    </dgm:pt>
    <dgm:pt modelId="{25701E2A-45D7-4FEA-A6FA-3F595553020F}" type="pres">
      <dgm:prSet presAssocID="{3FDC5021-4EE7-4BB0-9B25-578B80C36918}" presName="textNode" presStyleLbl="node1" presStyleIdx="3" presStyleCnt="11">
        <dgm:presLayoutVars>
          <dgm:bulletEnabled val="1"/>
        </dgm:presLayoutVars>
      </dgm:prSet>
      <dgm:spPr/>
    </dgm:pt>
    <dgm:pt modelId="{11B72B94-F2E1-4B56-B7B8-786A23C7FD3C}" type="pres">
      <dgm:prSet presAssocID="{1B30C64F-F1AE-4279-B5D5-E106CECFD17B}" presName="sibTrans" presStyleCnt="0"/>
      <dgm:spPr/>
    </dgm:pt>
    <dgm:pt modelId="{F6C9B72F-ED72-4FFC-8385-E4BD98520D34}" type="pres">
      <dgm:prSet presAssocID="{EC0E9BB0-9D3B-4BB1-B891-C55F97245CF3}" presName="textNode" presStyleLbl="node1" presStyleIdx="4" presStyleCnt="11">
        <dgm:presLayoutVars>
          <dgm:bulletEnabled val="1"/>
        </dgm:presLayoutVars>
      </dgm:prSet>
      <dgm:spPr/>
    </dgm:pt>
    <dgm:pt modelId="{FFE0422F-CBBD-40D6-B32B-DA729E7D1391}" type="pres">
      <dgm:prSet presAssocID="{9C52056C-5CA7-4996-9DFC-75367F8EB05D}" presName="sibTrans" presStyleCnt="0"/>
      <dgm:spPr/>
    </dgm:pt>
    <dgm:pt modelId="{24B76302-A714-4681-B4FF-3FD04083EED6}" type="pres">
      <dgm:prSet presAssocID="{80BAEB44-6C21-4380-B661-9F4F38E7E590}" presName="textNode" presStyleLbl="node1" presStyleIdx="5" presStyleCnt="11">
        <dgm:presLayoutVars>
          <dgm:bulletEnabled val="1"/>
        </dgm:presLayoutVars>
      </dgm:prSet>
      <dgm:spPr/>
    </dgm:pt>
    <dgm:pt modelId="{2EA8714C-3AAF-4D28-8B37-7D7CC96762C4}" type="pres">
      <dgm:prSet presAssocID="{B2EC713D-A293-4A5F-A01B-2A223728E8B8}" presName="sibTrans" presStyleCnt="0"/>
      <dgm:spPr/>
    </dgm:pt>
    <dgm:pt modelId="{6FEFDE9D-E30A-4797-A301-A3C4E50CFA27}" type="pres">
      <dgm:prSet presAssocID="{7DC6D846-EF8A-4C69-A33D-030776000C8E}" presName="textNode" presStyleLbl="node1" presStyleIdx="6" presStyleCnt="11">
        <dgm:presLayoutVars>
          <dgm:bulletEnabled val="1"/>
        </dgm:presLayoutVars>
      </dgm:prSet>
      <dgm:spPr/>
    </dgm:pt>
    <dgm:pt modelId="{814774D3-AC55-47FC-AF82-E5D624E93ED3}" type="pres">
      <dgm:prSet presAssocID="{2FF50FA5-3A54-471B-A907-BC3023EDC0DB}" presName="sibTrans" presStyleCnt="0"/>
      <dgm:spPr/>
    </dgm:pt>
    <dgm:pt modelId="{30E22652-4FA9-4EC8-9982-5666032C9FE8}" type="pres">
      <dgm:prSet presAssocID="{3005DB61-6EC9-4597-84BD-EF24675A24F1}" presName="textNode" presStyleLbl="node1" presStyleIdx="7" presStyleCnt="11">
        <dgm:presLayoutVars>
          <dgm:bulletEnabled val="1"/>
        </dgm:presLayoutVars>
      </dgm:prSet>
      <dgm:spPr/>
    </dgm:pt>
    <dgm:pt modelId="{D715A0ED-4308-49E7-85BF-17329082918F}" type="pres">
      <dgm:prSet presAssocID="{8F86675B-B5B6-4B3E-9509-034A333106CD}" presName="sibTrans" presStyleCnt="0"/>
      <dgm:spPr/>
    </dgm:pt>
    <dgm:pt modelId="{02CDEFF4-706E-47B6-8EEB-658D248BD8BF}" type="pres">
      <dgm:prSet presAssocID="{FE71078D-333E-4E5D-BD8B-0966FF82756C}" presName="textNode" presStyleLbl="node1" presStyleIdx="8" presStyleCnt="11">
        <dgm:presLayoutVars>
          <dgm:bulletEnabled val="1"/>
        </dgm:presLayoutVars>
      </dgm:prSet>
      <dgm:spPr/>
    </dgm:pt>
    <dgm:pt modelId="{20C3C6AD-A775-42B3-A60C-30C17BCDC72B}" type="pres">
      <dgm:prSet presAssocID="{49EB259F-9FB1-4F17-8E7B-FEC83D1DD6FB}" presName="sibTrans" presStyleCnt="0"/>
      <dgm:spPr/>
    </dgm:pt>
    <dgm:pt modelId="{02DAC7AE-08FE-40B7-AA0C-37B2394FA7A6}" type="pres">
      <dgm:prSet presAssocID="{77DCEA3B-ABD6-40EF-B22B-20A978B835D4}" presName="textNode" presStyleLbl="node1" presStyleIdx="9" presStyleCnt="11">
        <dgm:presLayoutVars>
          <dgm:bulletEnabled val="1"/>
        </dgm:presLayoutVars>
      </dgm:prSet>
      <dgm:spPr/>
    </dgm:pt>
    <dgm:pt modelId="{05E3A889-EE7F-46C1-A6CE-76822BDD22F5}" type="pres">
      <dgm:prSet presAssocID="{D0BA5FB0-BE4E-47F3-A443-55D658F456B8}" presName="sibTrans" presStyleCnt="0"/>
      <dgm:spPr/>
    </dgm:pt>
    <dgm:pt modelId="{EE7AECE1-FEFC-448E-BB6A-8AC33A9F7A64}" type="pres">
      <dgm:prSet presAssocID="{A062177D-12DC-42FF-BBCC-58AC6C2E6A4B}" presName="textNode" presStyleLbl="node1" presStyleIdx="10" presStyleCnt="11">
        <dgm:presLayoutVars>
          <dgm:bulletEnabled val="1"/>
        </dgm:presLayoutVars>
      </dgm:prSet>
      <dgm:spPr/>
    </dgm:pt>
  </dgm:ptLst>
  <dgm:cxnLst>
    <dgm:cxn modelId="{8E12BD05-F582-4A5E-BD3D-BED0E89958C0}" srcId="{86F4E187-8C5A-42E2-9E12-6AF2F1F9FBC2}" destId="{A062177D-12DC-42FF-BBCC-58AC6C2E6A4B}" srcOrd="10" destOrd="0" parTransId="{CB1FB917-96A7-4C01-9DD6-D84063DA5335}" sibTransId="{7F8F6427-4DE5-4CA3-A53D-3CD1BA013B20}"/>
    <dgm:cxn modelId="{90059812-480E-4361-9D99-745BED931874}" type="presOf" srcId="{3005DB61-6EC9-4597-84BD-EF24675A24F1}" destId="{30E22652-4FA9-4EC8-9982-5666032C9FE8}" srcOrd="0" destOrd="0" presId="urn:microsoft.com/office/officeart/2005/8/layout/hProcess9"/>
    <dgm:cxn modelId="{9A6F9817-D919-4298-9555-3DFBE7FCF2DD}" srcId="{86F4E187-8C5A-42E2-9E12-6AF2F1F9FBC2}" destId="{7DC6D846-EF8A-4C69-A33D-030776000C8E}" srcOrd="6" destOrd="0" parTransId="{933BA19D-FEB1-477B-B1C3-23DB4F6065A5}" sibTransId="{2FF50FA5-3A54-471B-A907-BC3023EDC0DB}"/>
    <dgm:cxn modelId="{1404782A-4568-412E-BA97-90938E9C8868}" type="presOf" srcId="{4BE8B309-9FE2-43E0-856F-7DBD96A23860}" destId="{F1E75614-ED39-43FC-B164-5F5A36E8A8C9}" srcOrd="0" destOrd="0" presId="urn:microsoft.com/office/officeart/2005/8/layout/hProcess9"/>
    <dgm:cxn modelId="{E4BAF65F-D064-4790-B8B6-6843E1A50AF5}" srcId="{86F4E187-8C5A-42E2-9E12-6AF2F1F9FBC2}" destId="{4BE8B309-9FE2-43E0-856F-7DBD96A23860}" srcOrd="2" destOrd="0" parTransId="{30E6C4E0-F7A2-424B-BA0B-13D15D6207E7}" sibTransId="{D9263D6E-9564-4335-B7F4-CF74705D3233}"/>
    <dgm:cxn modelId="{CBE7CF63-CB86-439A-B92F-8A34D5DEE68C}" srcId="{86F4E187-8C5A-42E2-9E12-6AF2F1F9FBC2}" destId="{EC0E9BB0-9D3B-4BB1-B891-C55F97245CF3}" srcOrd="4" destOrd="0" parTransId="{C59046F5-39A5-4D18-90DF-176C2A622AFF}" sibTransId="{9C52056C-5CA7-4996-9DFC-75367F8EB05D}"/>
    <dgm:cxn modelId="{67D34F47-A959-4804-AA19-10E8F638E917}" type="presOf" srcId="{77DCEA3B-ABD6-40EF-B22B-20A978B835D4}" destId="{02DAC7AE-08FE-40B7-AA0C-37B2394FA7A6}" srcOrd="0" destOrd="0" presId="urn:microsoft.com/office/officeart/2005/8/layout/hProcess9"/>
    <dgm:cxn modelId="{E590C279-9A72-48A9-8E41-5568C51BFE16}" type="presOf" srcId="{EC0E9BB0-9D3B-4BB1-B891-C55F97245CF3}" destId="{F6C9B72F-ED72-4FFC-8385-E4BD98520D34}" srcOrd="0" destOrd="0" presId="urn:microsoft.com/office/officeart/2005/8/layout/hProcess9"/>
    <dgm:cxn modelId="{9C84587F-47C1-4FD8-9B21-ABC46E007B56}" type="presOf" srcId="{479BA91C-F029-4D40-A75E-608E6602E200}" destId="{227E45DA-C58B-432A-AE70-FF60095A924A}" srcOrd="0" destOrd="0" presId="urn:microsoft.com/office/officeart/2005/8/layout/hProcess9"/>
    <dgm:cxn modelId="{29A46C82-04CB-4571-9745-A0C5BFDC1325}" srcId="{86F4E187-8C5A-42E2-9E12-6AF2F1F9FBC2}" destId="{80BAEB44-6C21-4380-B661-9F4F38E7E590}" srcOrd="5" destOrd="0" parTransId="{DD03C186-1600-4726-9071-88DCA934050D}" sibTransId="{B2EC713D-A293-4A5F-A01B-2A223728E8B8}"/>
    <dgm:cxn modelId="{56590E88-ADDA-48F8-AE46-BB20C11198BE}" type="presOf" srcId="{A062177D-12DC-42FF-BBCC-58AC6C2E6A4B}" destId="{EE7AECE1-FEFC-448E-BB6A-8AC33A9F7A64}" srcOrd="0" destOrd="0" presId="urn:microsoft.com/office/officeart/2005/8/layout/hProcess9"/>
    <dgm:cxn modelId="{8A3F988B-312C-47B3-B7FE-9E8D0DD0BF98}" srcId="{86F4E187-8C5A-42E2-9E12-6AF2F1F9FBC2}" destId="{FE71078D-333E-4E5D-BD8B-0966FF82756C}" srcOrd="8" destOrd="0" parTransId="{7E07A375-5F75-416C-841B-D84C2C93BB65}" sibTransId="{49EB259F-9FB1-4F17-8E7B-FEC83D1DD6FB}"/>
    <dgm:cxn modelId="{E7C2F995-1DB4-4145-B730-C0592F2ED846}" type="presOf" srcId="{3FDC5021-4EE7-4BB0-9B25-578B80C36918}" destId="{25701E2A-45D7-4FEA-A6FA-3F595553020F}" srcOrd="0" destOrd="0" presId="urn:microsoft.com/office/officeart/2005/8/layout/hProcess9"/>
    <dgm:cxn modelId="{40EE48A2-A7B0-4096-9307-06392F98FF6A}" type="presOf" srcId="{7DC6D846-EF8A-4C69-A33D-030776000C8E}" destId="{6FEFDE9D-E30A-4797-A301-A3C4E50CFA27}" srcOrd="0" destOrd="0" presId="urn:microsoft.com/office/officeart/2005/8/layout/hProcess9"/>
    <dgm:cxn modelId="{9E05E2AB-516E-4040-844F-F0C5D5B871AA}" srcId="{86F4E187-8C5A-42E2-9E12-6AF2F1F9FBC2}" destId="{EE7BAD4F-CF74-4906-AF49-B2CA58E545BB}" srcOrd="0" destOrd="0" parTransId="{D08518C6-8518-4C9F-B650-C260F0A70E8F}" sibTransId="{0AC4CAE7-32D5-4D7D-824B-579C5DBC4288}"/>
    <dgm:cxn modelId="{CE94C8B0-6044-4A04-9152-A9E27C5B4469}" type="presOf" srcId="{FE71078D-333E-4E5D-BD8B-0966FF82756C}" destId="{02CDEFF4-706E-47B6-8EEB-658D248BD8BF}" srcOrd="0" destOrd="0" presId="urn:microsoft.com/office/officeart/2005/8/layout/hProcess9"/>
    <dgm:cxn modelId="{0A2A45B6-15A0-4891-B07F-04105582ECDA}" srcId="{86F4E187-8C5A-42E2-9E12-6AF2F1F9FBC2}" destId="{479BA91C-F029-4D40-A75E-608E6602E200}" srcOrd="1" destOrd="0" parTransId="{B0AEB8C2-45BA-40B6-8C4D-F16A11E0DFB7}" sibTransId="{4958518A-6B23-47F0-942E-AFBFD60B9160}"/>
    <dgm:cxn modelId="{B37776BB-D754-4CE4-924F-CD2BCE1ACC5C}" srcId="{86F4E187-8C5A-42E2-9E12-6AF2F1F9FBC2}" destId="{3005DB61-6EC9-4597-84BD-EF24675A24F1}" srcOrd="7" destOrd="0" parTransId="{EC396AFA-EB01-4AB9-9102-C2873ECE2623}" sibTransId="{8F86675B-B5B6-4B3E-9509-034A333106CD}"/>
    <dgm:cxn modelId="{E050E1C6-70A3-49B7-A17D-945CD5E3DE13}" type="presOf" srcId="{86F4E187-8C5A-42E2-9E12-6AF2F1F9FBC2}" destId="{7169D657-DDBB-41AA-B8C6-C499C4ADC081}" srcOrd="0" destOrd="0" presId="urn:microsoft.com/office/officeart/2005/8/layout/hProcess9"/>
    <dgm:cxn modelId="{9F8DA2C7-5760-4C00-96F6-C3FF4821D5F8}" srcId="{86F4E187-8C5A-42E2-9E12-6AF2F1F9FBC2}" destId="{3FDC5021-4EE7-4BB0-9B25-578B80C36918}" srcOrd="3" destOrd="0" parTransId="{F3E467FA-EB40-465C-91C6-D34DB6D564C4}" sibTransId="{1B30C64F-F1AE-4279-B5D5-E106CECFD17B}"/>
    <dgm:cxn modelId="{CCF04CD2-804F-4998-98E0-FCC827D4F3DA}" srcId="{86F4E187-8C5A-42E2-9E12-6AF2F1F9FBC2}" destId="{77DCEA3B-ABD6-40EF-B22B-20A978B835D4}" srcOrd="9" destOrd="0" parTransId="{19744D07-926A-4278-8F8B-68E7B95AFE10}" sibTransId="{D0BA5FB0-BE4E-47F3-A443-55D658F456B8}"/>
    <dgm:cxn modelId="{B0FB43DF-464C-4598-B076-362AE10C64B9}" type="presOf" srcId="{80BAEB44-6C21-4380-B661-9F4F38E7E590}" destId="{24B76302-A714-4681-B4FF-3FD04083EED6}" srcOrd="0" destOrd="0" presId="urn:microsoft.com/office/officeart/2005/8/layout/hProcess9"/>
    <dgm:cxn modelId="{E18E1EF4-652D-43C2-BAFE-341733BE7314}" type="presOf" srcId="{EE7BAD4F-CF74-4906-AF49-B2CA58E545BB}" destId="{3AC44257-8E5F-4F8F-AA0A-2A6ACF9FB8EE}" srcOrd="0" destOrd="0" presId="urn:microsoft.com/office/officeart/2005/8/layout/hProcess9"/>
    <dgm:cxn modelId="{558EC790-D613-46B2-9576-6AB0BD4806D8}" type="presParOf" srcId="{7169D657-DDBB-41AA-B8C6-C499C4ADC081}" destId="{03C4B1E3-5CB1-4969-9B9C-24089424B1A8}" srcOrd="0" destOrd="0" presId="urn:microsoft.com/office/officeart/2005/8/layout/hProcess9"/>
    <dgm:cxn modelId="{EF642C0E-58BB-4F2B-AF6C-43788E8592B3}" type="presParOf" srcId="{7169D657-DDBB-41AA-B8C6-C499C4ADC081}" destId="{76E93A3A-E766-4F58-B999-1E03A2F7F028}" srcOrd="1" destOrd="0" presId="urn:microsoft.com/office/officeart/2005/8/layout/hProcess9"/>
    <dgm:cxn modelId="{5D8DCBF6-A0EF-48C3-8557-33148CFEC5BE}" type="presParOf" srcId="{76E93A3A-E766-4F58-B999-1E03A2F7F028}" destId="{3AC44257-8E5F-4F8F-AA0A-2A6ACF9FB8EE}" srcOrd="0" destOrd="0" presId="urn:microsoft.com/office/officeart/2005/8/layout/hProcess9"/>
    <dgm:cxn modelId="{C9F5989E-17F2-41A5-8DD4-0B70EC1F3709}" type="presParOf" srcId="{76E93A3A-E766-4F58-B999-1E03A2F7F028}" destId="{8D837D16-AA55-4187-BD12-3A5B73E26123}" srcOrd="1" destOrd="0" presId="urn:microsoft.com/office/officeart/2005/8/layout/hProcess9"/>
    <dgm:cxn modelId="{00F4A4E2-C776-47A9-A658-C765977E1AC2}" type="presParOf" srcId="{76E93A3A-E766-4F58-B999-1E03A2F7F028}" destId="{227E45DA-C58B-432A-AE70-FF60095A924A}" srcOrd="2" destOrd="0" presId="urn:microsoft.com/office/officeart/2005/8/layout/hProcess9"/>
    <dgm:cxn modelId="{D6A24AC3-2B20-41B0-8F4D-B67B9F839C52}" type="presParOf" srcId="{76E93A3A-E766-4F58-B999-1E03A2F7F028}" destId="{7EA30601-D919-4131-9E49-B39615B337AC}" srcOrd="3" destOrd="0" presId="urn:microsoft.com/office/officeart/2005/8/layout/hProcess9"/>
    <dgm:cxn modelId="{FC044CC2-D5AB-47BA-9CBB-3664517CA8DC}" type="presParOf" srcId="{76E93A3A-E766-4F58-B999-1E03A2F7F028}" destId="{F1E75614-ED39-43FC-B164-5F5A36E8A8C9}" srcOrd="4" destOrd="0" presId="urn:microsoft.com/office/officeart/2005/8/layout/hProcess9"/>
    <dgm:cxn modelId="{FBDC7D01-F1B8-47A5-8C80-C0957828BC88}" type="presParOf" srcId="{76E93A3A-E766-4F58-B999-1E03A2F7F028}" destId="{37450695-1638-48BD-908C-28318A505D65}" srcOrd="5" destOrd="0" presId="urn:microsoft.com/office/officeart/2005/8/layout/hProcess9"/>
    <dgm:cxn modelId="{CEFE0B78-82FC-4357-AB3A-173220DB22F9}" type="presParOf" srcId="{76E93A3A-E766-4F58-B999-1E03A2F7F028}" destId="{25701E2A-45D7-4FEA-A6FA-3F595553020F}" srcOrd="6" destOrd="0" presId="urn:microsoft.com/office/officeart/2005/8/layout/hProcess9"/>
    <dgm:cxn modelId="{446161F3-0C31-412F-AC70-B092566517E4}" type="presParOf" srcId="{76E93A3A-E766-4F58-B999-1E03A2F7F028}" destId="{11B72B94-F2E1-4B56-B7B8-786A23C7FD3C}" srcOrd="7" destOrd="0" presId="urn:microsoft.com/office/officeart/2005/8/layout/hProcess9"/>
    <dgm:cxn modelId="{90584256-B03A-438F-8D16-38A79456C563}" type="presParOf" srcId="{76E93A3A-E766-4F58-B999-1E03A2F7F028}" destId="{F6C9B72F-ED72-4FFC-8385-E4BD98520D34}" srcOrd="8" destOrd="0" presId="urn:microsoft.com/office/officeart/2005/8/layout/hProcess9"/>
    <dgm:cxn modelId="{C39B7356-67E3-41F5-B6FA-4B3453C1F1E9}" type="presParOf" srcId="{76E93A3A-E766-4F58-B999-1E03A2F7F028}" destId="{FFE0422F-CBBD-40D6-B32B-DA729E7D1391}" srcOrd="9" destOrd="0" presId="urn:microsoft.com/office/officeart/2005/8/layout/hProcess9"/>
    <dgm:cxn modelId="{D60E6944-9FE9-46D1-BFEF-CB0C089E6E16}" type="presParOf" srcId="{76E93A3A-E766-4F58-B999-1E03A2F7F028}" destId="{24B76302-A714-4681-B4FF-3FD04083EED6}" srcOrd="10" destOrd="0" presId="urn:microsoft.com/office/officeart/2005/8/layout/hProcess9"/>
    <dgm:cxn modelId="{18EDBD12-1556-4765-AE5B-0203E2289B37}" type="presParOf" srcId="{76E93A3A-E766-4F58-B999-1E03A2F7F028}" destId="{2EA8714C-3AAF-4D28-8B37-7D7CC96762C4}" srcOrd="11" destOrd="0" presId="urn:microsoft.com/office/officeart/2005/8/layout/hProcess9"/>
    <dgm:cxn modelId="{446234FF-E1EF-42E1-8E4A-C88DE84216B4}" type="presParOf" srcId="{76E93A3A-E766-4F58-B999-1E03A2F7F028}" destId="{6FEFDE9D-E30A-4797-A301-A3C4E50CFA27}" srcOrd="12" destOrd="0" presId="urn:microsoft.com/office/officeart/2005/8/layout/hProcess9"/>
    <dgm:cxn modelId="{F3309CBA-C970-40F1-A1F8-E5324F52D30A}" type="presParOf" srcId="{76E93A3A-E766-4F58-B999-1E03A2F7F028}" destId="{814774D3-AC55-47FC-AF82-E5D624E93ED3}" srcOrd="13" destOrd="0" presId="urn:microsoft.com/office/officeart/2005/8/layout/hProcess9"/>
    <dgm:cxn modelId="{5059B10A-8DEC-4AD5-955A-72B3CD661AFB}" type="presParOf" srcId="{76E93A3A-E766-4F58-B999-1E03A2F7F028}" destId="{30E22652-4FA9-4EC8-9982-5666032C9FE8}" srcOrd="14" destOrd="0" presId="urn:microsoft.com/office/officeart/2005/8/layout/hProcess9"/>
    <dgm:cxn modelId="{D91AFBFB-BA23-4CB4-922B-771AC02BABB6}" type="presParOf" srcId="{76E93A3A-E766-4F58-B999-1E03A2F7F028}" destId="{D715A0ED-4308-49E7-85BF-17329082918F}" srcOrd="15" destOrd="0" presId="urn:microsoft.com/office/officeart/2005/8/layout/hProcess9"/>
    <dgm:cxn modelId="{2725D03B-6532-42CE-A72E-268C28FD554B}" type="presParOf" srcId="{76E93A3A-E766-4F58-B999-1E03A2F7F028}" destId="{02CDEFF4-706E-47B6-8EEB-658D248BD8BF}" srcOrd="16" destOrd="0" presId="urn:microsoft.com/office/officeart/2005/8/layout/hProcess9"/>
    <dgm:cxn modelId="{20C39EFF-BBB7-4A12-8DDA-7E01FE1A27FB}" type="presParOf" srcId="{76E93A3A-E766-4F58-B999-1E03A2F7F028}" destId="{20C3C6AD-A775-42B3-A60C-30C17BCDC72B}" srcOrd="17" destOrd="0" presId="urn:microsoft.com/office/officeart/2005/8/layout/hProcess9"/>
    <dgm:cxn modelId="{787819C1-2A49-4AC0-B006-11C51A6EAA2F}" type="presParOf" srcId="{76E93A3A-E766-4F58-B999-1E03A2F7F028}" destId="{02DAC7AE-08FE-40B7-AA0C-37B2394FA7A6}" srcOrd="18" destOrd="0" presId="urn:microsoft.com/office/officeart/2005/8/layout/hProcess9"/>
    <dgm:cxn modelId="{09AC7723-0804-4D29-ADFA-910F69DD3D17}" type="presParOf" srcId="{76E93A3A-E766-4F58-B999-1E03A2F7F028}" destId="{05E3A889-EE7F-46C1-A6CE-76822BDD22F5}" srcOrd="19" destOrd="0" presId="urn:microsoft.com/office/officeart/2005/8/layout/hProcess9"/>
    <dgm:cxn modelId="{F4CCBB36-11F1-4F51-BE2C-1237C3EED4ED}" type="presParOf" srcId="{76E93A3A-E766-4F58-B999-1E03A2F7F028}" destId="{EE7AECE1-FEFC-448E-BB6A-8AC33A9F7A64}" srcOrd="2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DD080-D39D-4700-8E58-082F1E9F4710}">
      <dsp:nvSpPr>
        <dsp:cNvPr id="0" name=""/>
        <dsp:cNvSpPr/>
      </dsp:nvSpPr>
      <dsp:spPr>
        <a:xfrm>
          <a:off x="864000" y="0"/>
          <a:ext cx="9792000" cy="360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4CBEE-41B3-4AEB-85F9-F5535420F680}">
      <dsp:nvSpPr>
        <dsp:cNvPr id="0" name=""/>
        <dsp:cNvSpPr/>
      </dsp:nvSpPr>
      <dsp:spPr>
        <a:xfrm>
          <a:off x="140"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Start</a:t>
          </a:r>
          <a:endParaRPr lang="en-US" sz="1000" kern="1200" dirty="0"/>
        </a:p>
      </dsp:txBody>
      <dsp:txXfrm>
        <a:off x="70435" y="1150295"/>
        <a:ext cx="1545222" cy="1299410"/>
      </dsp:txXfrm>
    </dsp:sp>
    <dsp:sp modelId="{7335E05B-BB31-466C-A330-D26F8EA28781}">
      <dsp:nvSpPr>
        <dsp:cNvPr id="0" name=""/>
        <dsp:cNvSpPr/>
      </dsp:nvSpPr>
      <dsp:spPr>
        <a:xfrm>
          <a:off x="1966921"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API Calls</a:t>
          </a:r>
          <a:br>
            <a:rPr lang="en-CA" sz="1000" b="0" i="0" kern="1200" dirty="0"/>
          </a:br>
          <a:r>
            <a:rPr lang="en-CA" sz="1000" b="0" i="1" kern="1200" dirty="0"/>
            <a:t>(Retrieve data: launch outcomes, payload mass, customer details)</a:t>
          </a:r>
          <a:endParaRPr lang="en-US" sz="1000" b="0" i="0" kern="1200" dirty="0"/>
        </a:p>
      </dsp:txBody>
      <dsp:txXfrm>
        <a:off x="2037216" y="1150295"/>
        <a:ext cx="1545222" cy="1299410"/>
      </dsp:txXfrm>
    </dsp:sp>
    <dsp:sp modelId="{4F58D29B-C495-47E6-BB61-8E1A1384D317}">
      <dsp:nvSpPr>
        <dsp:cNvPr id="0" name=""/>
        <dsp:cNvSpPr/>
      </dsp:nvSpPr>
      <dsp:spPr>
        <a:xfrm>
          <a:off x="3933703"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Web Scraping</a:t>
          </a:r>
          <a:br>
            <a:rPr lang="en-CA" sz="1000" b="0" i="0" kern="1200" dirty="0"/>
          </a:br>
          <a:r>
            <a:rPr lang="en-CA" sz="1000" b="0" i="1" kern="1200" dirty="0"/>
            <a:t>(Gather additional details like booster versions, success rates, and orbital parameters)</a:t>
          </a:r>
          <a:endParaRPr lang="en-US" sz="1000" b="0" i="0" kern="1200" dirty="0"/>
        </a:p>
      </dsp:txBody>
      <dsp:txXfrm>
        <a:off x="4003998" y="1150295"/>
        <a:ext cx="1545222" cy="1299410"/>
      </dsp:txXfrm>
    </dsp:sp>
    <dsp:sp modelId="{0FEEB1E2-7F36-4FF4-82FC-DF5857BCDF50}">
      <dsp:nvSpPr>
        <dsp:cNvPr id="0" name=""/>
        <dsp:cNvSpPr/>
      </dsp:nvSpPr>
      <dsp:spPr>
        <a:xfrm>
          <a:off x="5900484"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Static CSV Datasets</a:t>
          </a:r>
          <a:br>
            <a:rPr lang="en-CA" sz="1000" b="0" i="0" kern="1200" dirty="0"/>
          </a:br>
          <a:r>
            <a:rPr lang="en-CA" sz="1000" b="0" i="1" kern="1200" dirty="0"/>
            <a:t>(Supplement missing data like geospatial coordinates)</a:t>
          </a:r>
          <a:endParaRPr lang="en-US" sz="1000" b="0" i="0" kern="1200" dirty="0"/>
        </a:p>
      </dsp:txBody>
      <dsp:txXfrm>
        <a:off x="5970779" y="1150295"/>
        <a:ext cx="1545222" cy="1299410"/>
      </dsp:txXfrm>
    </dsp:sp>
    <dsp:sp modelId="{F2DFB169-E1DB-4AB2-A0EA-0CFD0670EFCC}">
      <dsp:nvSpPr>
        <dsp:cNvPr id="0" name=""/>
        <dsp:cNvSpPr/>
      </dsp:nvSpPr>
      <dsp:spPr>
        <a:xfrm>
          <a:off x="7867265"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Data Cleaning &amp; Merging</a:t>
          </a:r>
          <a:br>
            <a:rPr lang="en-CA" sz="1000" b="0" i="0" kern="1200" dirty="0"/>
          </a:br>
          <a:r>
            <a:rPr lang="en-CA" sz="1000" b="0" i="1" kern="1200" dirty="0"/>
            <a:t>(Handle duplicates, standardize names, and fill missing values)</a:t>
          </a:r>
          <a:endParaRPr lang="en-US" sz="1000" b="0" i="0" kern="1200" dirty="0"/>
        </a:p>
      </dsp:txBody>
      <dsp:txXfrm>
        <a:off x="7937560" y="1150295"/>
        <a:ext cx="1545222" cy="1299410"/>
      </dsp:txXfrm>
    </dsp:sp>
    <dsp:sp modelId="{62AE146D-8871-47AB-9292-75CA26F4DBC0}">
      <dsp:nvSpPr>
        <dsp:cNvPr id="0" name=""/>
        <dsp:cNvSpPr/>
      </dsp:nvSpPr>
      <dsp:spPr>
        <a:xfrm>
          <a:off x="9834046"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Unified Dataset Ready for Analysis</a:t>
          </a:r>
          <a:br>
            <a:rPr lang="en-CA" sz="1000" b="0" i="0" kern="1200" dirty="0"/>
          </a:br>
          <a:r>
            <a:rPr lang="en-CA" sz="1000" b="0" i="1" kern="1200" dirty="0"/>
            <a:t>(Export as a clean CSV file for EDA and modeling)</a:t>
          </a:r>
          <a:endParaRPr lang="en-CA" sz="1000" b="0" i="0" kern="1200" dirty="0"/>
        </a:p>
      </dsp:txBody>
      <dsp:txXfrm>
        <a:off x="9904341" y="1150295"/>
        <a:ext cx="1545222" cy="1299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4B1E3-5CB1-4969-9B9C-24089424B1A8}">
      <dsp:nvSpPr>
        <dsp:cNvPr id="0" name=""/>
        <dsp:cNvSpPr/>
      </dsp:nvSpPr>
      <dsp:spPr>
        <a:xfrm>
          <a:off x="864000" y="0"/>
          <a:ext cx="9792000" cy="360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44257-8E5F-4F8F-AA0A-2A6ACF9FB8EE}">
      <dsp:nvSpPr>
        <dsp:cNvPr id="0" name=""/>
        <dsp:cNvSpPr/>
      </dsp:nvSpPr>
      <dsp:spPr>
        <a:xfrm>
          <a:off x="5624"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fr-CM" sz="1000" b="0" i="0" kern="1200" dirty="0"/>
            <a:t>Start</a:t>
          </a:r>
          <a:endParaRPr lang="en-US" sz="1000" b="0" i="0" kern="1200" dirty="0"/>
        </a:p>
      </dsp:txBody>
      <dsp:txXfrm>
        <a:off x="66912" y="1141288"/>
        <a:ext cx="1132924" cy="1317424"/>
      </dsp:txXfrm>
    </dsp:sp>
    <dsp:sp modelId="{501B60AB-995A-420B-83AD-390D20174B89}">
      <dsp:nvSpPr>
        <dsp:cNvPr id="0" name=""/>
        <dsp:cNvSpPr/>
      </dsp:nvSpPr>
      <dsp:spPr>
        <a:xfrm>
          <a:off x="1470374"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Import Libraries</a:t>
          </a:r>
          <a:r>
            <a:rPr lang="en-US" sz="1000" b="0" i="0" kern="1200" dirty="0"/>
            <a:t> </a:t>
          </a:r>
          <a:r>
            <a:rPr lang="en-US" sz="1000" b="0" i="1" kern="1200" dirty="0"/>
            <a:t>(Requests, Pandas, JSON)</a:t>
          </a:r>
          <a:endParaRPr lang="en-US" sz="1000" b="0" i="0" kern="1200" dirty="0"/>
        </a:p>
      </dsp:txBody>
      <dsp:txXfrm>
        <a:off x="1531662" y="1141288"/>
        <a:ext cx="1132924" cy="1317424"/>
      </dsp:txXfrm>
    </dsp:sp>
    <dsp:sp modelId="{201B7835-1CCA-41E2-B269-2614F654E26A}">
      <dsp:nvSpPr>
        <dsp:cNvPr id="0" name=""/>
        <dsp:cNvSpPr/>
      </dsp:nvSpPr>
      <dsp:spPr>
        <a:xfrm>
          <a:off x="2935124"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API Call to SpaceX Endpoint</a:t>
          </a:r>
          <a:br>
            <a:rPr lang="en-CA" sz="1000" b="0" i="0" kern="1200" dirty="0"/>
          </a:br>
          <a:r>
            <a:rPr lang="en-CA" sz="1000" b="0" i="1" kern="1200" dirty="0"/>
            <a:t>(GET request sent to REST API for JSON data)</a:t>
          </a:r>
          <a:endParaRPr lang="en-US" sz="1000" b="0" i="0" kern="1200" dirty="0"/>
        </a:p>
      </dsp:txBody>
      <dsp:txXfrm>
        <a:off x="2996412" y="1141288"/>
        <a:ext cx="1132924" cy="1317424"/>
      </dsp:txXfrm>
    </dsp:sp>
    <dsp:sp modelId="{C030A41E-866E-4BCD-BE5A-32419CB09993}">
      <dsp:nvSpPr>
        <dsp:cNvPr id="0" name=""/>
        <dsp:cNvSpPr/>
      </dsp:nvSpPr>
      <dsp:spPr>
        <a:xfrm>
          <a:off x="439987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Verify Response</a:t>
          </a:r>
          <a:br>
            <a:rPr lang="en-CA" sz="1000" b="0" i="0" kern="1200" dirty="0"/>
          </a:br>
          <a:r>
            <a:rPr lang="en-CA" sz="1000" b="0" i="1" kern="1200" dirty="0"/>
            <a:t>(Check status code = 200 for success)</a:t>
          </a:r>
          <a:endParaRPr lang="en-US" sz="1000" b="0" i="0" kern="1200" dirty="0"/>
        </a:p>
      </dsp:txBody>
      <dsp:txXfrm>
        <a:off x="4461163" y="1141288"/>
        <a:ext cx="1132924" cy="1317424"/>
      </dsp:txXfrm>
    </dsp:sp>
    <dsp:sp modelId="{5EF7B1AA-28FF-4CDD-8AC7-4369DCD1494B}">
      <dsp:nvSpPr>
        <dsp:cNvPr id="0" name=""/>
        <dsp:cNvSpPr/>
      </dsp:nvSpPr>
      <dsp:spPr>
        <a:xfrm>
          <a:off x="586462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Parse JSON Data</a:t>
          </a:r>
          <a:br>
            <a:rPr lang="en-CA" sz="1000" b="0" i="0" kern="1200" dirty="0"/>
          </a:br>
          <a:r>
            <a:rPr lang="en-CA" sz="1000" b="0" i="1" kern="1200" dirty="0"/>
            <a:t>(Use .</a:t>
          </a:r>
          <a:r>
            <a:rPr lang="en-CA" sz="1000" b="0" i="1" kern="1200" dirty="0" err="1"/>
            <a:t>json</a:t>
          </a:r>
          <a:r>
            <a:rPr lang="en-CA" sz="1000" b="0" i="1" kern="1200" dirty="0"/>
            <a:t>() and </a:t>
          </a:r>
          <a:r>
            <a:rPr lang="en-CA" sz="1000" b="0" i="1" kern="1200" dirty="0" err="1"/>
            <a:t>json_normalize</a:t>
          </a:r>
          <a:r>
            <a:rPr lang="en-CA" sz="1000" b="0" i="1" kern="1200" dirty="0"/>
            <a:t>() for tabular structure)</a:t>
          </a:r>
          <a:endParaRPr lang="en-US" sz="1000" b="0" i="0" kern="1200" dirty="0"/>
        </a:p>
      </dsp:txBody>
      <dsp:txXfrm>
        <a:off x="5925913" y="1141288"/>
        <a:ext cx="1132924" cy="1317424"/>
      </dsp:txXfrm>
    </dsp:sp>
    <dsp:sp modelId="{D2A42547-1EDF-48A0-8E50-F221EA7783D7}">
      <dsp:nvSpPr>
        <dsp:cNvPr id="0" name=""/>
        <dsp:cNvSpPr/>
      </dsp:nvSpPr>
      <dsp:spPr>
        <a:xfrm>
          <a:off x="732937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Extract Key Features</a:t>
          </a:r>
          <a:br>
            <a:rPr lang="en-CA" sz="1000" b="0" i="0" kern="1200" dirty="0"/>
          </a:br>
          <a:r>
            <a:rPr lang="en-CA" sz="1000" b="0" i="1" kern="1200" dirty="0"/>
            <a:t>(Focus on payload mass, orbit, launch site, etc.)</a:t>
          </a:r>
          <a:endParaRPr lang="en-US" sz="1000" b="0" i="0" kern="1200" dirty="0"/>
        </a:p>
      </dsp:txBody>
      <dsp:txXfrm>
        <a:off x="7390663" y="1141288"/>
        <a:ext cx="1132924" cy="1317424"/>
      </dsp:txXfrm>
    </dsp:sp>
    <dsp:sp modelId="{65824C39-535F-42B9-874A-F6E0458A57EB}">
      <dsp:nvSpPr>
        <dsp:cNvPr id="0" name=""/>
        <dsp:cNvSpPr/>
      </dsp:nvSpPr>
      <dsp:spPr>
        <a:xfrm>
          <a:off x="879412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Store Cleaned Data</a:t>
          </a:r>
          <a:br>
            <a:rPr lang="en-CA" sz="1000" b="0" i="0" kern="1200" dirty="0"/>
          </a:br>
          <a:r>
            <a:rPr lang="en-CA" sz="1000" b="0" i="1" kern="1200" dirty="0"/>
            <a:t>(Export </a:t>
          </a:r>
          <a:r>
            <a:rPr lang="en-CA" sz="1000" b="0" i="1" kern="1200" dirty="0" err="1"/>
            <a:t>DataFrame</a:t>
          </a:r>
          <a:r>
            <a:rPr lang="en-CA" sz="1000" b="0" i="1" kern="1200" dirty="0"/>
            <a:t> for further analysis)</a:t>
          </a:r>
          <a:endParaRPr lang="en-US" sz="1000" b="0" i="0" kern="1200" dirty="0"/>
        </a:p>
      </dsp:txBody>
      <dsp:txXfrm>
        <a:off x="8855413" y="1141288"/>
        <a:ext cx="1132924" cy="1317424"/>
      </dsp:txXfrm>
    </dsp:sp>
    <dsp:sp modelId="{5F233FCB-1E59-46AD-88C3-80FBDF2D4139}">
      <dsp:nvSpPr>
        <dsp:cNvPr id="0" name=""/>
        <dsp:cNvSpPr/>
      </dsp:nvSpPr>
      <dsp:spPr>
        <a:xfrm>
          <a:off x="1025887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End</a:t>
          </a:r>
          <a:endParaRPr lang="en-US" sz="1000" b="0" i="0" kern="1200" dirty="0"/>
        </a:p>
      </dsp:txBody>
      <dsp:txXfrm>
        <a:off x="10320163" y="1141288"/>
        <a:ext cx="1132924" cy="13174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4B1E3-5CB1-4969-9B9C-24089424B1A8}">
      <dsp:nvSpPr>
        <dsp:cNvPr id="0" name=""/>
        <dsp:cNvSpPr/>
      </dsp:nvSpPr>
      <dsp:spPr>
        <a:xfrm>
          <a:off x="864000" y="0"/>
          <a:ext cx="9792000" cy="360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44257-8E5F-4F8F-AA0A-2A6ACF9FB8EE}">
      <dsp:nvSpPr>
        <dsp:cNvPr id="0" name=""/>
        <dsp:cNvSpPr/>
      </dsp:nvSpPr>
      <dsp:spPr>
        <a:xfrm>
          <a:off x="10124"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a:t>Start</a:t>
          </a:r>
          <a:endParaRPr lang="en-US" sz="1000" b="0" i="0" kern="1200" dirty="0"/>
        </a:p>
      </dsp:txBody>
      <dsp:txXfrm>
        <a:off x="54443" y="1124319"/>
        <a:ext cx="819237" cy="1351362"/>
      </dsp:txXfrm>
    </dsp:sp>
    <dsp:sp modelId="{2FF0B567-483C-46BF-BBD9-A0161B91908F}">
      <dsp:nvSpPr>
        <dsp:cNvPr id="0" name=""/>
        <dsp:cNvSpPr/>
      </dsp:nvSpPr>
      <dsp:spPr>
        <a:xfrm>
          <a:off x="106931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Import Libraries</a:t>
          </a:r>
          <a:r>
            <a:rPr lang="en-US" sz="1000" b="0" i="0" kern="1200" dirty="0"/>
            <a:t> </a:t>
          </a:r>
          <a:r>
            <a:rPr lang="en-US" sz="1000" b="0" i="1" kern="1200" dirty="0"/>
            <a:t>(requests, </a:t>
          </a:r>
          <a:r>
            <a:rPr lang="en-US" sz="1000" b="0" i="1" kern="1200" dirty="0" err="1"/>
            <a:t>BeautifulSoup</a:t>
          </a:r>
          <a:r>
            <a:rPr lang="en-US" sz="1000" b="0" i="1" kern="1200" dirty="0"/>
            <a:t>, pandas)</a:t>
          </a:r>
          <a:endParaRPr lang="en-US" sz="1000" b="0" i="0" kern="1200" dirty="0"/>
        </a:p>
      </dsp:txBody>
      <dsp:txXfrm>
        <a:off x="1113631" y="1124319"/>
        <a:ext cx="819237" cy="1351362"/>
      </dsp:txXfrm>
    </dsp:sp>
    <dsp:sp modelId="{F7E0D375-9D0E-44A0-A805-D33E08BD792B}">
      <dsp:nvSpPr>
        <dsp:cNvPr id="0" name=""/>
        <dsp:cNvSpPr/>
      </dsp:nvSpPr>
      <dsp:spPr>
        <a:xfrm>
          <a:off x="2128499"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Send HTTP GET Request</a:t>
          </a:r>
          <a:br>
            <a:rPr lang="en-CA" sz="1000" b="0" i="0" kern="1200" dirty="0"/>
          </a:br>
          <a:r>
            <a:rPr lang="en-CA" sz="1000" b="0" i="1" kern="1200" dirty="0"/>
            <a:t>(Request Falcon 9 Wiki page snapshot)</a:t>
          </a:r>
          <a:endParaRPr lang="en-CA" sz="1000" b="0" i="0" kern="1200" dirty="0"/>
        </a:p>
      </dsp:txBody>
      <dsp:txXfrm>
        <a:off x="2172818" y="1124319"/>
        <a:ext cx="819237" cy="1351362"/>
      </dsp:txXfrm>
    </dsp:sp>
    <dsp:sp modelId="{3D1479C0-9A31-4FCC-9B7C-94D77213219F}">
      <dsp:nvSpPr>
        <dsp:cNvPr id="0" name=""/>
        <dsp:cNvSpPr/>
      </dsp:nvSpPr>
      <dsp:spPr>
        <a:xfrm>
          <a:off x="3187687"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Parse HTML Content</a:t>
          </a:r>
          <a:br>
            <a:rPr lang="en-CA" sz="1000" b="0" i="0" kern="1200" dirty="0"/>
          </a:br>
          <a:r>
            <a:rPr lang="en-CA" sz="1000" b="0" i="1" kern="1200" dirty="0"/>
            <a:t>(Create </a:t>
          </a:r>
          <a:r>
            <a:rPr lang="en-CA" sz="1000" b="0" i="1" kern="1200" dirty="0" err="1"/>
            <a:t>BeautifulSoup</a:t>
          </a:r>
          <a:r>
            <a:rPr lang="en-CA" sz="1000" b="0" i="1" kern="1200" dirty="0"/>
            <a:t> object &amp; verify with page title)</a:t>
          </a:r>
          <a:endParaRPr lang="en-CA" sz="1000" b="0" i="0" kern="1200" dirty="0"/>
        </a:p>
      </dsp:txBody>
      <dsp:txXfrm>
        <a:off x="3232006" y="1124319"/>
        <a:ext cx="819237" cy="1351362"/>
      </dsp:txXfrm>
    </dsp:sp>
    <dsp:sp modelId="{54818BE8-8F5E-45FB-A0EE-E3C0D282C76A}">
      <dsp:nvSpPr>
        <dsp:cNvPr id="0" name=""/>
        <dsp:cNvSpPr/>
      </dsp:nvSpPr>
      <dsp:spPr>
        <a:xfrm>
          <a:off x="4246874"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Locate Target Table</a:t>
          </a:r>
          <a:br>
            <a:rPr lang="en-CA" sz="1000" b="0" i="0" kern="1200" dirty="0"/>
          </a:br>
          <a:r>
            <a:rPr lang="en-CA" sz="1000" b="0" i="1" kern="1200" dirty="0"/>
            <a:t>(Identify the third table containing launch records)</a:t>
          </a:r>
          <a:endParaRPr lang="en-CA" sz="1000" b="0" i="0" kern="1200" dirty="0"/>
        </a:p>
      </dsp:txBody>
      <dsp:txXfrm>
        <a:off x="4291193" y="1124319"/>
        <a:ext cx="819237" cy="1351362"/>
      </dsp:txXfrm>
    </dsp:sp>
    <dsp:sp modelId="{A5241DF5-BA31-4A62-A1BB-3168E910C540}">
      <dsp:nvSpPr>
        <dsp:cNvPr id="0" name=""/>
        <dsp:cNvSpPr/>
      </dsp:nvSpPr>
      <dsp:spPr>
        <a:xfrm>
          <a:off x="530606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Extract Table Headers</a:t>
          </a:r>
          <a:br>
            <a:rPr lang="en-CA" sz="1000" b="0" i="0" kern="1200" dirty="0"/>
          </a:br>
          <a:r>
            <a:rPr lang="en-CA" sz="1000" b="0" i="1" kern="1200" dirty="0"/>
            <a:t>(Parse column names from &lt;</a:t>
          </a:r>
          <a:r>
            <a:rPr lang="en-CA" sz="1000" b="0" i="1" kern="1200" dirty="0" err="1"/>
            <a:t>th</a:t>
          </a:r>
          <a:r>
            <a:rPr lang="en-CA" sz="1000" b="0" i="1" kern="1200" dirty="0"/>
            <a:t>&gt; elements)</a:t>
          </a:r>
          <a:endParaRPr lang="en-CA" sz="1000" b="0" i="0" kern="1200" dirty="0"/>
        </a:p>
      </dsp:txBody>
      <dsp:txXfrm>
        <a:off x="5350381" y="1124319"/>
        <a:ext cx="819237" cy="1351362"/>
      </dsp:txXfrm>
    </dsp:sp>
    <dsp:sp modelId="{A60A9E98-DE75-434A-8F62-DE034DE01707}">
      <dsp:nvSpPr>
        <dsp:cNvPr id="0" name=""/>
        <dsp:cNvSpPr/>
      </dsp:nvSpPr>
      <dsp:spPr>
        <a:xfrm>
          <a:off x="6365250"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Create Empty Dictionary</a:t>
          </a:r>
          <a:br>
            <a:rPr lang="en-CA" sz="1000" b="0" i="0" kern="1200" dirty="0"/>
          </a:br>
          <a:r>
            <a:rPr lang="en-CA" sz="1000" b="0" i="1" kern="1200" dirty="0"/>
            <a:t>(Initialize keys as column names, values as empty lists)</a:t>
          </a:r>
          <a:endParaRPr lang="en-CA" sz="1000" b="0" i="0" kern="1200" dirty="0"/>
        </a:p>
      </dsp:txBody>
      <dsp:txXfrm>
        <a:off x="6409569" y="1124319"/>
        <a:ext cx="819237" cy="1351362"/>
      </dsp:txXfrm>
    </dsp:sp>
    <dsp:sp modelId="{0C8E9740-773A-453B-90A2-F262537CFD5F}">
      <dsp:nvSpPr>
        <dsp:cNvPr id="0" name=""/>
        <dsp:cNvSpPr/>
      </dsp:nvSpPr>
      <dsp:spPr>
        <a:xfrm>
          <a:off x="7424437"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Iterate Over Rows</a:t>
          </a:r>
          <a:br>
            <a:rPr lang="en-CA" sz="1000" b="0" i="0" kern="1200" dirty="0"/>
          </a:br>
          <a:r>
            <a:rPr lang="en-CA" sz="1000" b="0" i="1" kern="1200" dirty="0"/>
            <a:t>(Extract and clean data from &lt;td&gt; elements)</a:t>
          </a:r>
          <a:endParaRPr lang="en-CA" sz="1000" b="0" i="0" kern="1200" dirty="0"/>
        </a:p>
      </dsp:txBody>
      <dsp:txXfrm>
        <a:off x="7468756" y="1124319"/>
        <a:ext cx="819237" cy="1351362"/>
      </dsp:txXfrm>
    </dsp:sp>
    <dsp:sp modelId="{89A63CC9-517D-4B70-BE9D-2E2A16D6712D}">
      <dsp:nvSpPr>
        <dsp:cNvPr id="0" name=""/>
        <dsp:cNvSpPr/>
      </dsp:nvSpPr>
      <dsp:spPr>
        <a:xfrm>
          <a:off x="8483625"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Build Pandas </a:t>
          </a:r>
          <a:r>
            <a:rPr lang="en-CA" sz="1000" b="1" i="0" kern="1200" dirty="0" err="1"/>
            <a:t>DataFrame</a:t>
          </a:r>
          <a:br>
            <a:rPr lang="en-CA" sz="1000" b="0" i="0" kern="1200" dirty="0"/>
          </a:br>
          <a:r>
            <a:rPr lang="en-CA" sz="1000" b="0" i="1" kern="1200" dirty="0"/>
            <a:t>(Convert </a:t>
          </a:r>
          <a:r>
            <a:rPr lang="en-CA" sz="1000" b="0" i="1" kern="1200" dirty="0" err="1"/>
            <a:t>launch_dict</a:t>
          </a:r>
          <a:r>
            <a:rPr lang="en-CA" sz="1000" b="0" i="1" kern="1200" dirty="0"/>
            <a:t> into a </a:t>
          </a:r>
          <a:r>
            <a:rPr lang="en-CA" sz="1000" b="0" i="1" kern="1200" dirty="0" err="1"/>
            <a:t>DataFrame</a:t>
          </a:r>
          <a:r>
            <a:rPr lang="en-CA" sz="1000" b="0" i="1" kern="1200" dirty="0"/>
            <a:t>)</a:t>
          </a:r>
          <a:endParaRPr lang="en-CA" sz="1000" b="0" i="0" kern="1200" dirty="0"/>
        </a:p>
      </dsp:txBody>
      <dsp:txXfrm>
        <a:off x="8527944" y="1124319"/>
        <a:ext cx="819237" cy="1351362"/>
      </dsp:txXfrm>
    </dsp:sp>
    <dsp:sp modelId="{4E42C85F-A702-4DBB-A603-8A1A6AA49589}">
      <dsp:nvSpPr>
        <dsp:cNvPr id="0" name=""/>
        <dsp:cNvSpPr/>
      </dsp:nvSpPr>
      <dsp:spPr>
        <a:xfrm>
          <a:off x="954281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Export to CSV</a:t>
          </a:r>
          <a:br>
            <a:rPr lang="en-CA" sz="1000" b="0" i="0" kern="1200" dirty="0"/>
          </a:br>
          <a:r>
            <a:rPr lang="en-CA" sz="1000" b="0" i="1" kern="1200" dirty="0"/>
            <a:t>(Save </a:t>
          </a:r>
          <a:r>
            <a:rPr lang="en-CA" sz="1000" b="0" i="1" kern="1200" dirty="0" err="1"/>
            <a:t>DataFrame</a:t>
          </a:r>
          <a:r>
            <a:rPr lang="en-CA" sz="1000" b="0" i="1" kern="1200" dirty="0"/>
            <a:t> for </a:t>
          </a:r>
          <a:r>
            <a:rPr lang="en-CA" sz="1000" b="0" i="1" kern="1200"/>
            <a:t>future analysis)</a:t>
          </a:r>
          <a:endParaRPr lang="en-CA" sz="1000" b="0" i="0" kern="1200" dirty="0"/>
        </a:p>
      </dsp:txBody>
      <dsp:txXfrm>
        <a:off x="9587131" y="1124319"/>
        <a:ext cx="819237" cy="1351362"/>
      </dsp:txXfrm>
    </dsp:sp>
    <dsp:sp modelId="{AF3F14C4-ED9A-4548-9DD2-5E2DA212CC0E}">
      <dsp:nvSpPr>
        <dsp:cNvPr id="0" name=""/>
        <dsp:cNvSpPr/>
      </dsp:nvSpPr>
      <dsp:spPr>
        <a:xfrm>
          <a:off x="10602000"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End</a:t>
          </a:r>
          <a:endParaRPr lang="en-US" sz="1000" b="0" i="0" kern="1200" dirty="0"/>
        </a:p>
      </dsp:txBody>
      <dsp:txXfrm>
        <a:off x="10646319" y="1124319"/>
        <a:ext cx="819237" cy="13513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4B1E3-5CB1-4969-9B9C-24089424B1A8}">
      <dsp:nvSpPr>
        <dsp:cNvPr id="0" name=""/>
        <dsp:cNvSpPr/>
      </dsp:nvSpPr>
      <dsp:spPr>
        <a:xfrm>
          <a:off x="864000" y="0"/>
          <a:ext cx="9792000" cy="360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44257-8E5F-4F8F-AA0A-2A6ACF9FB8EE}">
      <dsp:nvSpPr>
        <dsp:cNvPr id="0" name=""/>
        <dsp:cNvSpPr/>
      </dsp:nvSpPr>
      <dsp:spPr>
        <a:xfrm>
          <a:off x="10124"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US" sz="900" b="1" i="0" kern="1200"/>
            <a:t>Start</a:t>
          </a:r>
          <a:endParaRPr lang="en-US" sz="900" b="0" i="0" kern="1200" dirty="0"/>
        </a:p>
      </dsp:txBody>
      <dsp:txXfrm>
        <a:off x="54443" y="1124319"/>
        <a:ext cx="819237" cy="1351362"/>
      </dsp:txXfrm>
    </dsp:sp>
    <dsp:sp modelId="{227E45DA-C58B-432A-AE70-FF60095A924A}">
      <dsp:nvSpPr>
        <dsp:cNvPr id="0" name=""/>
        <dsp:cNvSpPr/>
      </dsp:nvSpPr>
      <dsp:spPr>
        <a:xfrm>
          <a:off x="106931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US" sz="900" b="1" i="0" kern="1200"/>
            <a:t>Import Libraries</a:t>
          </a:r>
          <a:br>
            <a:rPr lang="en-US" sz="900" b="0" i="0" kern="1200"/>
          </a:br>
          <a:r>
            <a:rPr lang="en-US" sz="900" b="0" i="1" kern="1200"/>
            <a:t>(pandas, numpy, matplotlib)</a:t>
          </a:r>
          <a:endParaRPr lang="en-US" sz="900" b="0" i="0" kern="1200"/>
        </a:p>
      </dsp:txBody>
      <dsp:txXfrm>
        <a:off x="1113631" y="1124319"/>
        <a:ext cx="819237" cy="1351362"/>
      </dsp:txXfrm>
    </dsp:sp>
    <dsp:sp modelId="{F1E75614-ED39-43FC-B164-5F5A36E8A8C9}">
      <dsp:nvSpPr>
        <dsp:cNvPr id="0" name=""/>
        <dsp:cNvSpPr/>
      </dsp:nvSpPr>
      <dsp:spPr>
        <a:xfrm>
          <a:off x="2128499"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dirty="0"/>
            <a:t>Identify Missing Values</a:t>
          </a:r>
          <a:br>
            <a:rPr lang="en-CA" sz="900" b="0" i="0" kern="1200" dirty="0"/>
          </a:br>
          <a:r>
            <a:rPr lang="en-CA" sz="900" b="0" i="1" kern="1200" dirty="0"/>
            <a:t>(Use .</a:t>
          </a:r>
          <a:r>
            <a:rPr lang="en-CA" sz="900" b="0" i="1" kern="1200" dirty="0" err="1"/>
            <a:t>isnull</a:t>
          </a:r>
          <a:r>
            <a:rPr lang="en-CA" sz="900" b="0" i="1" kern="1200" dirty="0"/>
            <a:t>().sum() to calculate missing percentages)</a:t>
          </a:r>
          <a:endParaRPr lang="en-CA" sz="900" b="0" i="0" kern="1200" dirty="0"/>
        </a:p>
      </dsp:txBody>
      <dsp:txXfrm>
        <a:off x="2172818" y="1124319"/>
        <a:ext cx="819237" cy="1351362"/>
      </dsp:txXfrm>
    </dsp:sp>
    <dsp:sp modelId="{25701E2A-45D7-4FEA-A6FA-3F595553020F}">
      <dsp:nvSpPr>
        <dsp:cNvPr id="0" name=""/>
        <dsp:cNvSpPr/>
      </dsp:nvSpPr>
      <dsp:spPr>
        <a:xfrm>
          <a:off x="3187687"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dirty="0"/>
            <a:t>Impute Missing Values</a:t>
          </a:r>
          <a:br>
            <a:rPr lang="en-CA" sz="900" b="0" i="0" kern="1200" dirty="0"/>
          </a:br>
          <a:r>
            <a:rPr lang="en-CA" sz="900" b="0" i="1" kern="1200" dirty="0"/>
            <a:t>(Replace missing values in numerical columns with the mean)</a:t>
          </a:r>
          <a:endParaRPr lang="en-CA" sz="900" b="0" i="0" kern="1200" dirty="0"/>
        </a:p>
      </dsp:txBody>
      <dsp:txXfrm>
        <a:off x="3232006" y="1124319"/>
        <a:ext cx="819237" cy="1351362"/>
      </dsp:txXfrm>
    </dsp:sp>
    <dsp:sp modelId="{F6C9B72F-ED72-4FFC-8385-E4BD98520D34}">
      <dsp:nvSpPr>
        <dsp:cNvPr id="0" name=""/>
        <dsp:cNvSpPr/>
      </dsp:nvSpPr>
      <dsp:spPr>
        <a:xfrm>
          <a:off x="4246874"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dirty="0"/>
            <a:t>Categorize Columns</a:t>
          </a:r>
          <a:br>
            <a:rPr lang="en-CA" sz="900" b="0" i="0" kern="1200" dirty="0"/>
          </a:br>
          <a:r>
            <a:rPr lang="en-CA" sz="900" b="0" i="1" kern="1200" dirty="0"/>
            <a:t>(Classify columns into numerical and categorical types)</a:t>
          </a:r>
          <a:endParaRPr lang="en-CA" sz="900" b="0" i="0" kern="1200" dirty="0"/>
        </a:p>
      </dsp:txBody>
      <dsp:txXfrm>
        <a:off x="4291193" y="1124319"/>
        <a:ext cx="819237" cy="1351362"/>
      </dsp:txXfrm>
    </dsp:sp>
    <dsp:sp modelId="{24B76302-A714-4681-B4FF-3FD04083EED6}">
      <dsp:nvSpPr>
        <dsp:cNvPr id="0" name=""/>
        <dsp:cNvSpPr/>
      </dsp:nvSpPr>
      <dsp:spPr>
        <a:xfrm>
          <a:off x="530606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dirty="0"/>
            <a:t>Analyze Launch Sites</a:t>
          </a:r>
          <a:br>
            <a:rPr lang="en-CA" sz="900" b="0" i="0" kern="1200" dirty="0"/>
          </a:br>
          <a:r>
            <a:rPr lang="en-CA" sz="900" b="0" i="1" kern="1200" dirty="0"/>
            <a:t>(Use .</a:t>
          </a:r>
          <a:r>
            <a:rPr lang="en-CA" sz="900" b="0" i="1" kern="1200" dirty="0" err="1"/>
            <a:t>value_counts</a:t>
          </a:r>
          <a:r>
            <a:rPr lang="en-CA" sz="900" b="0" i="1" kern="1200" dirty="0"/>
            <a:t>() to calculate launches per site)</a:t>
          </a:r>
          <a:endParaRPr lang="en-CA" sz="900" b="0" i="0" kern="1200" dirty="0"/>
        </a:p>
      </dsp:txBody>
      <dsp:txXfrm>
        <a:off x="5350381" y="1124319"/>
        <a:ext cx="819237" cy="1351362"/>
      </dsp:txXfrm>
    </dsp:sp>
    <dsp:sp modelId="{6FEFDE9D-E30A-4797-A301-A3C4E50CFA27}">
      <dsp:nvSpPr>
        <dsp:cNvPr id="0" name=""/>
        <dsp:cNvSpPr/>
      </dsp:nvSpPr>
      <dsp:spPr>
        <a:xfrm>
          <a:off x="6365250"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a:t>Analyze Orbits</a:t>
          </a:r>
          <a:br>
            <a:rPr lang="en-CA" sz="900" b="0" i="0" kern="1200"/>
          </a:br>
          <a:r>
            <a:rPr lang="en-CA" sz="900" b="0" i="1" kern="1200"/>
            <a:t>(Calculate orbit types using .value_counts())</a:t>
          </a:r>
          <a:endParaRPr lang="en-CA" sz="900" b="0" i="0" kern="1200"/>
        </a:p>
      </dsp:txBody>
      <dsp:txXfrm>
        <a:off x="6409569" y="1124319"/>
        <a:ext cx="819237" cy="1351362"/>
      </dsp:txXfrm>
    </dsp:sp>
    <dsp:sp modelId="{30E22652-4FA9-4EC8-9982-5666032C9FE8}">
      <dsp:nvSpPr>
        <dsp:cNvPr id="0" name=""/>
        <dsp:cNvSpPr/>
      </dsp:nvSpPr>
      <dsp:spPr>
        <a:xfrm>
          <a:off x="7424437"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a:t>Create Binary Labels</a:t>
          </a:r>
          <a:br>
            <a:rPr lang="en-CA" sz="900" b="0" i="0" kern="1200"/>
          </a:br>
          <a:r>
            <a:rPr lang="en-CA" sz="900" b="0" i="1" kern="1200"/>
            <a:t>(Define landing_class for success/failure outcomes)</a:t>
          </a:r>
          <a:endParaRPr lang="en-CA" sz="900" b="0" i="0" kern="1200"/>
        </a:p>
      </dsp:txBody>
      <dsp:txXfrm>
        <a:off x="7468756" y="1124319"/>
        <a:ext cx="819237" cy="1351362"/>
      </dsp:txXfrm>
    </dsp:sp>
    <dsp:sp modelId="{02CDEFF4-706E-47B6-8EEB-658D248BD8BF}">
      <dsp:nvSpPr>
        <dsp:cNvPr id="0" name=""/>
        <dsp:cNvSpPr/>
      </dsp:nvSpPr>
      <dsp:spPr>
        <a:xfrm>
          <a:off x="8483625"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a:t>Calculate Success Rate</a:t>
          </a:r>
          <a:br>
            <a:rPr lang="en-CA" sz="900" b="0" i="0" kern="1200"/>
          </a:br>
          <a:r>
            <a:rPr lang="en-CA" sz="900" b="0" i="1" kern="1200"/>
            <a:t>(Derive overall success rate using landing_class.mean())</a:t>
          </a:r>
          <a:endParaRPr lang="en-CA" sz="900" b="0" i="0" kern="1200"/>
        </a:p>
      </dsp:txBody>
      <dsp:txXfrm>
        <a:off x="8527944" y="1124319"/>
        <a:ext cx="819237" cy="1351362"/>
      </dsp:txXfrm>
    </dsp:sp>
    <dsp:sp modelId="{02DAC7AE-08FE-40B7-AA0C-37B2394FA7A6}">
      <dsp:nvSpPr>
        <dsp:cNvPr id="0" name=""/>
        <dsp:cNvSpPr/>
      </dsp:nvSpPr>
      <dsp:spPr>
        <a:xfrm>
          <a:off x="954281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a:t>Export to CSV</a:t>
          </a:r>
          <a:br>
            <a:rPr lang="en-CA" sz="900" b="0" i="0" kern="1200"/>
          </a:br>
          <a:r>
            <a:rPr lang="en-CA" sz="900" b="0" i="1" kern="1200"/>
            <a:t>(Save the processed DataFrame for future use)</a:t>
          </a:r>
          <a:endParaRPr lang="en-CA" sz="900" b="0" i="0" kern="1200"/>
        </a:p>
      </dsp:txBody>
      <dsp:txXfrm>
        <a:off x="9587131" y="1124319"/>
        <a:ext cx="819237" cy="1351362"/>
      </dsp:txXfrm>
    </dsp:sp>
    <dsp:sp modelId="{EE7AECE1-FEFC-448E-BB6A-8AC33A9F7A64}">
      <dsp:nvSpPr>
        <dsp:cNvPr id="0" name=""/>
        <dsp:cNvSpPr/>
      </dsp:nvSpPr>
      <dsp:spPr>
        <a:xfrm>
          <a:off x="10602000"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US" sz="900" b="1" i="0" kern="1200" dirty="0"/>
            <a:t>End</a:t>
          </a:r>
          <a:endParaRPr lang="en-US" sz="900" b="0" i="0" kern="1200" dirty="0"/>
        </a:p>
      </dsp:txBody>
      <dsp:txXfrm>
        <a:off x="10646319" y="1124319"/>
        <a:ext cx="819237" cy="135136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540913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14201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75360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975351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0637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Anthony James MISSE </a:t>
            </a:r>
            <a:r>
              <a:rPr lang="en-US" dirty="0" err="1">
                <a:solidFill>
                  <a:schemeClr val="bg2"/>
                </a:solidFill>
                <a:latin typeface="Abadi"/>
                <a:ea typeface="SF Pro" pitchFamily="2" charset="0"/>
                <a:cs typeface="SF Pro" pitchFamily="2" charset="0"/>
              </a:rPr>
              <a:t>MISSE</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2024/11/27</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API Integration:</a:t>
            </a:r>
          </a:p>
          <a:p>
            <a:pPr lvl="1">
              <a:lnSpc>
                <a:spcPct val="100000"/>
              </a:lnSpc>
              <a:spcBef>
                <a:spcPts val="1400"/>
              </a:spcBef>
            </a:pPr>
            <a:r>
              <a:rPr lang="en-US" sz="1800" dirty="0">
                <a:solidFill>
                  <a:schemeClr val="accent3">
                    <a:lumMod val="25000"/>
                  </a:schemeClr>
                </a:solidFill>
                <a:latin typeface="Abadi" panose="020B0604020104020204" pitchFamily="34" charset="0"/>
              </a:rPr>
              <a:t>Retrieved SpaceX launch data using the SpaceX API for mission-specific details.</a:t>
            </a:r>
          </a:p>
          <a:p>
            <a:pPr lvl="1">
              <a:lnSpc>
                <a:spcPct val="100000"/>
              </a:lnSpc>
              <a:spcBef>
                <a:spcPts val="1400"/>
              </a:spcBef>
            </a:pPr>
            <a:r>
              <a:rPr lang="en-US" sz="1800" dirty="0">
                <a:solidFill>
                  <a:schemeClr val="accent3">
                    <a:lumMod val="25000"/>
                  </a:schemeClr>
                </a:solidFill>
                <a:latin typeface="Abadi" panose="020B0604020104020204" pitchFamily="34" charset="0"/>
              </a:rPr>
              <a:t>Accessed payload, orbit type, launch site, and outcome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Extracted additional launch records and details from SpaceX's Wikipedia page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Collected historical data for Falcon 9 missions, including launch dates and booster versions.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Static Datasets:</a:t>
            </a:r>
          </a:p>
          <a:p>
            <a:pPr lvl="1">
              <a:lnSpc>
                <a:spcPct val="100000"/>
              </a:lnSpc>
              <a:spcBef>
                <a:spcPts val="1400"/>
              </a:spcBef>
            </a:pPr>
            <a:r>
              <a:rPr lang="en-US" sz="1800" dirty="0">
                <a:solidFill>
                  <a:schemeClr val="accent3">
                    <a:lumMod val="25000"/>
                  </a:schemeClr>
                </a:solidFill>
                <a:latin typeface="Abadi" panose="020B0604020104020204" pitchFamily="34" charset="0"/>
              </a:rPr>
              <a:t>Downloaded supplementary data (e.g., payload details) from trusted repositories and CSV files.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Aggregation:</a:t>
            </a:r>
          </a:p>
          <a:p>
            <a:pPr lvl="1">
              <a:lnSpc>
                <a:spcPct val="100000"/>
              </a:lnSpc>
              <a:spcBef>
                <a:spcPts val="1400"/>
              </a:spcBef>
            </a:pPr>
            <a:r>
              <a:rPr lang="en-US" sz="1800" dirty="0">
                <a:solidFill>
                  <a:schemeClr val="accent3">
                    <a:lumMod val="25000"/>
                  </a:schemeClr>
                </a:solidFill>
                <a:latin typeface="Abadi" panose="020B0604020104020204" pitchFamily="34" charset="0"/>
              </a:rPr>
              <a:t>Merged multiple sources into a unified dataset.</a:t>
            </a:r>
          </a:p>
          <a:p>
            <a:pPr lvl="1">
              <a:lnSpc>
                <a:spcPct val="100000"/>
              </a:lnSpc>
              <a:spcBef>
                <a:spcPts val="1400"/>
              </a:spcBef>
            </a:pPr>
            <a:r>
              <a:rPr lang="en-US" sz="1800" dirty="0">
                <a:solidFill>
                  <a:schemeClr val="accent3">
                    <a:lumMod val="25000"/>
                  </a:schemeClr>
                </a:solidFill>
                <a:latin typeface="Abadi" panose="020B0604020104020204" pitchFamily="34" charset="0"/>
              </a:rPr>
              <a:t>Ensured consistency by matching features across sources (e.g., launch site naming).</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2" name="Content Placeholder 1">
            <a:extLst>
              <a:ext uri="{FF2B5EF4-FFF2-40B4-BE49-F238E27FC236}">
                <a16:creationId xmlns:a16="http://schemas.microsoft.com/office/drawing/2014/main" id="{2F1F949B-A6FF-4968-3225-24B02633C801}"/>
              </a:ext>
            </a:extLst>
          </p:cNvPr>
          <p:cNvGraphicFramePr>
            <a:graphicFrameLocks noGrp="1"/>
          </p:cNvGraphicFramePr>
          <p:nvPr>
            <p:ph idx="4294967295"/>
            <p:extLst>
              <p:ext uri="{D42A27DB-BD31-4B8C-83A1-F6EECF244321}">
                <p14:modId xmlns:p14="http://schemas.microsoft.com/office/powerpoint/2010/main" val="1633005316"/>
              </p:ext>
            </p:extLst>
          </p:nvPr>
        </p:nvGraphicFramePr>
        <p:xfrm>
          <a:off x="336000" y="1400450"/>
          <a:ext cx="11520000" cy="36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7378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graphicFrame>
        <p:nvGraphicFramePr>
          <p:cNvPr id="2" name="Content Placeholder 1">
            <a:extLst>
              <a:ext uri="{FF2B5EF4-FFF2-40B4-BE49-F238E27FC236}">
                <a16:creationId xmlns:a16="http://schemas.microsoft.com/office/drawing/2014/main" id="{FA563780-0EF7-17FF-4E7A-4EC5015FAB4B}"/>
              </a:ext>
            </a:extLst>
          </p:cNvPr>
          <p:cNvGraphicFramePr>
            <a:graphicFrameLocks noGrp="1"/>
          </p:cNvGraphicFramePr>
          <p:nvPr>
            <p:ph idx="4294967295"/>
            <p:extLst>
              <p:ext uri="{D42A27DB-BD31-4B8C-83A1-F6EECF244321}">
                <p14:modId xmlns:p14="http://schemas.microsoft.com/office/powerpoint/2010/main" val="430440397"/>
              </p:ext>
            </p:extLst>
          </p:nvPr>
        </p:nvGraphicFramePr>
        <p:xfrm>
          <a:off x="336000" y="1400450"/>
          <a:ext cx="11520000" cy="36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1974" y="5489421"/>
            <a:ext cx="11517929" cy="1311029"/>
          </a:xfrm>
          <a:prstGeom prst="rect">
            <a:avLst/>
          </a:prstGeom>
        </p:spPr>
        <p:txBody>
          <a:bodyPr vert="horz" lIns="91440" tIns="45720" rIns="91440" bIns="45720" rtlCol="0" anchor="t">
            <a:normAutofit/>
          </a:bodyPr>
          <a:lstStyle/>
          <a:p>
            <a:pPr marL="0" indent="0">
              <a:lnSpc>
                <a:spcPct val="100000"/>
              </a:lnSpc>
              <a:spcBef>
                <a:spcPts val="1400"/>
              </a:spcBef>
              <a:buNone/>
            </a:pPr>
            <a:r>
              <a:rPr lang="fr-CM" sz="22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graphicFrame>
        <p:nvGraphicFramePr>
          <p:cNvPr id="2" name="Content Placeholder 1">
            <a:extLst>
              <a:ext uri="{FF2B5EF4-FFF2-40B4-BE49-F238E27FC236}">
                <a16:creationId xmlns:a16="http://schemas.microsoft.com/office/drawing/2014/main" id="{FA563780-0EF7-17FF-4E7A-4EC5015FAB4B}"/>
              </a:ext>
            </a:extLst>
          </p:cNvPr>
          <p:cNvGraphicFramePr>
            <a:graphicFrameLocks noGrp="1"/>
          </p:cNvGraphicFramePr>
          <p:nvPr>
            <p:ph idx="4294967295"/>
            <p:extLst>
              <p:ext uri="{D42A27DB-BD31-4B8C-83A1-F6EECF244321}">
                <p14:modId xmlns:p14="http://schemas.microsoft.com/office/powerpoint/2010/main" val="1560192327"/>
              </p:ext>
            </p:extLst>
          </p:nvPr>
        </p:nvGraphicFramePr>
        <p:xfrm>
          <a:off x="336000" y="1400450"/>
          <a:ext cx="11520000" cy="36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1974" y="5489421"/>
            <a:ext cx="11517929" cy="1311029"/>
          </a:xfrm>
          <a:prstGeom prst="rect">
            <a:avLst/>
          </a:prstGeom>
        </p:spPr>
        <p:txBody>
          <a:bodyPr vert="horz" lIns="91440" tIns="45720" rIns="91440" bIns="45720" rtlCol="0" anchor="t">
            <a:normAutofit/>
          </a:bodyPr>
          <a:lstStyle/>
          <a:p>
            <a:pPr marL="0" indent="0">
              <a:lnSpc>
                <a:spcPct val="100000"/>
              </a:lnSpc>
              <a:spcBef>
                <a:spcPts val="1400"/>
              </a:spcBef>
              <a:buNone/>
            </a:pPr>
            <a:r>
              <a:rPr lang="fr-CM" sz="22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Tree>
    <p:extLst>
      <p:ext uri="{BB962C8B-B14F-4D97-AF65-F5344CB8AC3E}">
        <p14:creationId xmlns:p14="http://schemas.microsoft.com/office/powerpoint/2010/main" val="56763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graphicFrame>
        <p:nvGraphicFramePr>
          <p:cNvPr id="2" name="Content Placeholder 1">
            <a:extLst>
              <a:ext uri="{FF2B5EF4-FFF2-40B4-BE49-F238E27FC236}">
                <a16:creationId xmlns:a16="http://schemas.microsoft.com/office/drawing/2014/main" id="{FA563780-0EF7-17FF-4E7A-4EC5015FAB4B}"/>
              </a:ext>
            </a:extLst>
          </p:cNvPr>
          <p:cNvGraphicFramePr>
            <a:graphicFrameLocks noGrp="1"/>
          </p:cNvGraphicFramePr>
          <p:nvPr>
            <p:ph idx="4294967295"/>
            <p:extLst>
              <p:ext uri="{D42A27DB-BD31-4B8C-83A1-F6EECF244321}">
                <p14:modId xmlns:p14="http://schemas.microsoft.com/office/powerpoint/2010/main" val="127680772"/>
              </p:ext>
            </p:extLst>
          </p:nvPr>
        </p:nvGraphicFramePr>
        <p:xfrm>
          <a:off x="336000" y="1400450"/>
          <a:ext cx="11520000" cy="36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1974" y="5489421"/>
            <a:ext cx="11517929" cy="1311029"/>
          </a:xfrm>
          <a:prstGeom prst="rect">
            <a:avLst/>
          </a:prstGeom>
        </p:spPr>
        <p:txBody>
          <a:bodyPr vert="horz" lIns="91440" tIns="45720" rIns="91440" bIns="45720" rtlCol="0" anchor="t">
            <a:normAutofit/>
          </a:bodyPr>
          <a:lstStyle/>
          <a:p>
            <a:pPr marL="0" indent="0">
              <a:lnSpc>
                <a:spcPct val="100000"/>
              </a:lnSpc>
              <a:spcBef>
                <a:spcPts val="1400"/>
              </a:spcBef>
              <a:buNone/>
            </a:pPr>
            <a:r>
              <a:rPr lang="fr-CM" sz="2200" dirty="0">
                <a:solidFill>
                  <a:schemeClr val="accent3">
                    <a:lumMod val="25000"/>
                  </a:schemeClr>
                </a:solidFill>
                <a:latin typeface="Abadi" panose="020B0604020104020204" pitchFamily="34" charset="0"/>
              </a:rPr>
              <a:t>GitHub URL: </a:t>
            </a:r>
          </a:p>
          <a:p>
            <a:pPr marL="0" indent="0">
              <a:lnSpc>
                <a:spcPct val="100000"/>
              </a:lnSpc>
              <a:spcBef>
                <a:spcPts val="1400"/>
              </a:spcBef>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3709541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marL="0" indent="0">
              <a:lnSpc>
                <a:spcPct val="100000"/>
              </a:lnSpc>
              <a:spcBef>
                <a:spcPts val="1400"/>
              </a:spcBef>
              <a:buNone/>
            </a:pPr>
            <a:r>
              <a:rPr lang="en-CA" sz="2200" b="1" dirty="0">
                <a:solidFill>
                  <a:schemeClr val="accent3">
                    <a:lumMod val="25000"/>
                  </a:schemeClr>
                </a:solidFill>
                <a:latin typeface="Abadi"/>
              </a:rPr>
              <a:t>Exploratory Data Analysis (EDA)</a:t>
            </a:r>
            <a:r>
              <a:rPr lang="en-CA" sz="2200" dirty="0">
                <a:solidFill>
                  <a:schemeClr val="accent3">
                    <a:lumMod val="25000"/>
                  </a:schemeClr>
                </a:solidFill>
                <a:latin typeface="Abadi"/>
              </a:rPr>
              <a:t>:</a:t>
            </a:r>
          </a:p>
          <a:p>
            <a:pPr>
              <a:lnSpc>
                <a:spcPct val="100000"/>
              </a:lnSpc>
              <a:spcBef>
                <a:spcPts val="1400"/>
              </a:spcBef>
            </a:pPr>
            <a:r>
              <a:rPr lang="en-CA" sz="2000" dirty="0">
                <a:solidFill>
                  <a:schemeClr val="accent3">
                    <a:lumMod val="25000"/>
                  </a:schemeClr>
                </a:solidFill>
                <a:latin typeface="Abadi"/>
              </a:rPr>
              <a:t>Flight Number vs. Payload Mass Scatter Plot:</a:t>
            </a:r>
          </a:p>
          <a:p>
            <a:pPr lvl="1">
              <a:lnSpc>
                <a:spcPct val="100000"/>
              </a:lnSpc>
              <a:spcBef>
                <a:spcPts val="1400"/>
              </a:spcBef>
            </a:pPr>
            <a:r>
              <a:rPr lang="en-CA" sz="1600" dirty="0">
                <a:solidFill>
                  <a:schemeClr val="accent3">
                    <a:lumMod val="25000"/>
                  </a:schemeClr>
                </a:solidFill>
                <a:latin typeface="Abadi"/>
              </a:rPr>
              <a:t>Purpose: To analyze how the flight number and payload mass influence the launch outcome.</a:t>
            </a:r>
          </a:p>
          <a:p>
            <a:pPr lvl="1">
              <a:lnSpc>
                <a:spcPct val="100000"/>
              </a:lnSpc>
              <a:spcBef>
                <a:spcPts val="1400"/>
              </a:spcBef>
            </a:pPr>
            <a:r>
              <a:rPr lang="en-CA" sz="1600" dirty="0">
                <a:solidFill>
                  <a:schemeClr val="accent3">
                    <a:lumMod val="25000"/>
                  </a:schemeClr>
                </a:solidFill>
                <a:latin typeface="Abadi"/>
              </a:rPr>
              <a:t>Key Insight:</a:t>
            </a:r>
          </a:p>
          <a:p>
            <a:pPr lvl="2">
              <a:lnSpc>
                <a:spcPct val="100000"/>
              </a:lnSpc>
              <a:spcBef>
                <a:spcPts val="1400"/>
              </a:spcBef>
            </a:pPr>
            <a:r>
              <a:rPr lang="en-CA" sz="1200" dirty="0">
                <a:solidFill>
                  <a:schemeClr val="accent3">
                    <a:lumMod val="25000"/>
                  </a:schemeClr>
                </a:solidFill>
                <a:latin typeface="Abadi"/>
              </a:rPr>
              <a:t>As the flight number increases (indicating experience and operational improvements), the likelihood of successful landings also increases.</a:t>
            </a:r>
          </a:p>
          <a:p>
            <a:pPr lvl="2">
              <a:lnSpc>
                <a:spcPct val="100000"/>
              </a:lnSpc>
              <a:spcBef>
                <a:spcPts val="1400"/>
              </a:spcBef>
            </a:pPr>
            <a:r>
              <a:rPr lang="en-CA" sz="1200" dirty="0">
                <a:solidFill>
                  <a:schemeClr val="accent3">
                    <a:lumMod val="25000"/>
                  </a:schemeClr>
                </a:solidFill>
                <a:latin typeface="Abadi"/>
              </a:rPr>
              <a:t>Heavier payloads generally reduce the chances of a successful landing.</a:t>
            </a:r>
          </a:p>
          <a:p>
            <a:pPr>
              <a:lnSpc>
                <a:spcPct val="100000"/>
              </a:lnSpc>
              <a:spcBef>
                <a:spcPts val="1400"/>
              </a:spcBef>
            </a:pPr>
            <a:r>
              <a:rPr lang="en-CA" sz="2000" dirty="0">
                <a:solidFill>
                  <a:schemeClr val="accent3">
                    <a:lumMod val="25000"/>
                  </a:schemeClr>
                </a:solidFill>
                <a:latin typeface="Abadi"/>
              </a:rPr>
              <a:t>Flight Number vs. Launch Site (Categorical Plot):</a:t>
            </a:r>
          </a:p>
          <a:p>
            <a:pPr lvl="1">
              <a:lnSpc>
                <a:spcPct val="100000"/>
              </a:lnSpc>
              <a:spcBef>
                <a:spcPts val="1400"/>
              </a:spcBef>
            </a:pPr>
            <a:r>
              <a:rPr lang="en-CA" sz="1600" dirty="0">
                <a:solidFill>
                  <a:schemeClr val="accent3">
                    <a:lumMod val="25000"/>
                  </a:schemeClr>
                </a:solidFill>
                <a:latin typeface="Abadi"/>
              </a:rPr>
              <a:t>Purpose: To observe patterns between flight numbers and launch sites.</a:t>
            </a:r>
          </a:p>
          <a:p>
            <a:pPr lvl="1">
              <a:lnSpc>
                <a:spcPct val="100000"/>
              </a:lnSpc>
              <a:spcBef>
                <a:spcPts val="1400"/>
              </a:spcBef>
            </a:pPr>
            <a:r>
              <a:rPr lang="en-CA" sz="1600" dirty="0">
                <a:solidFill>
                  <a:schemeClr val="accent3">
                    <a:lumMod val="25000"/>
                  </a:schemeClr>
                </a:solidFill>
                <a:latin typeface="Abadi"/>
              </a:rPr>
              <a:t>Key Insight:</a:t>
            </a:r>
          </a:p>
          <a:p>
            <a:pPr lvl="2">
              <a:lnSpc>
                <a:spcPct val="100000"/>
              </a:lnSpc>
              <a:spcBef>
                <a:spcPts val="1400"/>
              </a:spcBef>
            </a:pPr>
            <a:r>
              <a:rPr lang="en-CA" sz="1200" dirty="0">
                <a:solidFill>
                  <a:schemeClr val="accent3">
                    <a:lumMod val="25000"/>
                  </a:schemeClr>
                </a:solidFill>
                <a:latin typeface="Abadi"/>
              </a:rPr>
              <a:t>Certain launch sites, such as SLC-40 and KSC LC-39A, show a higher frequency of launches.</a:t>
            </a:r>
          </a:p>
          <a:p>
            <a:pPr lvl="2">
              <a:lnSpc>
                <a:spcPct val="100000"/>
              </a:lnSpc>
              <a:spcBef>
                <a:spcPts val="1400"/>
              </a:spcBef>
            </a:pPr>
            <a:r>
              <a:rPr lang="en-CA" sz="1200" dirty="0">
                <a:solidFill>
                  <a:schemeClr val="accent3">
                    <a:lumMod val="25000"/>
                  </a:schemeClr>
                </a:solidFill>
                <a:latin typeface="Abadi"/>
              </a:rPr>
              <a:t>Success rates vary across sites depending on flight numbers.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Payload vs. Launch Site Scatter Plot:</a:t>
            </a:r>
          </a:p>
          <a:p>
            <a:pPr lvl="1">
              <a:lnSpc>
                <a:spcPct val="100000"/>
              </a:lnSpc>
              <a:spcBef>
                <a:spcPts val="1400"/>
              </a:spcBef>
            </a:pPr>
            <a:r>
              <a:rPr lang="en-CA" sz="1800" dirty="0">
                <a:solidFill>
                  <a:schemeClr val="accent3">
                    <a:lumMod val="25000"/>
                  </a:schemeClr>
                </a:solidFill>
                <a:latin typeface="Abadi"/>
              </a:rPr>
              <a:t>Purpose: To visualize the relationship between payload mass and launch sites.</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No heavy payloads (greater than 10,000 kg) were launched from the VAFB-SLC site.</a:t>
            </a:r>
          </a:p>
          <a:p>
            <a:pPr lvl="2">
              <a:lnSpc>
                <a:spcPct val="100000"/>
              </a:lnSpc>
              <a:spcBef>
                <a:spcPts val="1400"/>
              </a:spcBef>
            </a:pPr>
            <a:r>
              <a:rPr lang="en-CA" sz="1400" dirty="0">
                <a:solidFill>
                  <a:schemeClr val="accent3">
                    <a:lumMod val="25000"/>
                  </a:schemeClr>
                </a:solidFill>
                <a:latin typeface="Abadi"/>
              </a:rPr>
              <a:t>The SLC-40 and KSC LC-39A sites handled a wider range of payload masses.</a:t>
            </a:r>
          </a:p>
          <a:p>
            <a:pPr>
              <a:lnSpc>
                <a:spcPct val="100000"/>
              </a:lnSpc>
              <a:spcBef>
                <a:spcPts val="1400"/>
              </a:spcBef>
            </a:pPr>
            <a:r>
              <a:rPr lang="en-CA" sz="2200" dirty="0">
                <a:solidFill>
                  <a:schemeClr val="accent3">
                    <a:lumMod val="25000"/>
                  </a:schemeClr>
                </a:solidFill>
                <a:latin typeface="Abadi"/>
              </a:rPr>
              <a:t>Success Rate vs. Orbit Type (Bar Chart):</a:t>
            </a:r>
          </a:p>
          <a:p>
            <a:pPr lvl="1">
              <a:lnSpc>
                <a:spcPct val="100000"/>
              </a:lnSpc>
              <a:spcBef>
                <a:spcPts val="1400"/>
              </a:spcBef>
            </a:pPr>
            <a:r>
              <a:rPr lang="en-CA" sz="1800" dirty="0">
                <a:solidFill>
                  <a:schemeClr val="accent3">
                    <a:lumMod val="25000"/>
                  </a:schemeClr>
                </a:solidFill>
                <a:latin typeface="Abadi"/>
              </a:rPr>
              <a:t>Purpose: To determine which orbit types are associated with higher success rates.</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Orbits like LEO (Low Earth Orbit) have higher success rates compared to GTO (Geostationary Transfer Orbit).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914136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Flight Number vs. Orbit Type Scatter Plot:</a:t>
            </a:r>
          </a:p>
          <a:p>
            <a:pPr lvl="1">
              <a:lnSpc>
                <a:spcPct val="100000"/>
              </a:lnSpc>
              <a:spcBef>
                <a:spcPts val="1400"/>
              </a:spcBef>
            </a:pPr>
            <a:r>
              <a:rPr lang="en-CA" sz="1800" dirty="0">
                <a:solidFill>
                  <a:schemeClr val="accent3">
                    <a:lumMod val="25000"/>
                  </a:schemeClr>
                </a:solidFill>
                <a:latin typeface="Abadi"/>
              </a:rPr>
              <a:t>Purpose: To explore the relationship between flight number and orbit type.</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In LEO orbits, success is more strongly correlated with the number of flights, whereas GTO orbits show no such clear relationship.</a:t>
            </a:r>
          </a:p>
          <a:p>
            <a:pPr>
              <a:lnSpc>
                <a:spcPct val="100000"/>
              </a:lnSpc>
              <a:spcBef>
                <a:spcPts val="1400"/>
              </a:spcBef>
            </a:pPr>
            <a:r>
              <a:rPr lang="en-CA" sz="2200" dirty="0">
                <a:solidFill>
                  <a:schemeClr val="accent3">
                    <a:lumMod val="25000"/>
                  </a:schemeClr>
                </a:solidFill>
                <a:latin typeface="Abadi"/>
              </a:rPr>
              <a:t>Payload vs. Orbit Type Scatter Plot:</a:t>
            </a:r>
          </a:p>
          <a:p>
            <a:pPr lvl="1">
              <a:lnSpc>
                <a:spcPct val="100000"/>
              </a:lnSpc>
              <a:spcBef>
                <a:spcPts val="1400"/>
              </a:spcBef>
            </a:pPr>
            <a:r>
              <a:rPr lang="en-CA" sz="1800" dirty="0">
                <a:solidFill>
                  <a:schemeClr val="accent3">
                    <a:lumMod val="25000"/>
                  </a:schemeClr>
                </a:solidFill>
                <a:latin typeface="Abadi"/>
              </a:rPr>
              <a:t>Purpose: To investigate how payload mass relates to orbit type and mission success.</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Polar, LEO, and ISS orbits handle heavy payloads with a higher success rate.</a:t>
            </a:r>
          </a:p>
          <a:p>
            <a:pPr lvl="2">
              <a:lnSpc>
                <a:spcPct val="100000"/>
              </a:lnSpc>
              <a:spcBef>
                <a:spcPts val="1400"/>
              </a:spcBef>
            </a:pPr>
            <a:r>
              <a:rPr lang="en-CA" sz="1400" dirty="0">
                <a:solidFill>
                  <a:schemeClr val="accent3">
                    <a:lumMod val="25000"/>
                  </a:schemeClr>
                </a:solidFill>
                <a:latin typeface="Abadi"/>
              </a:rPr>
              <a:t>In GTO orbits, success rates do not clearly correlate with payload mass.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40001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Launch Success Yearly Trend (Line Chart):</a:t>
            </a:r>
          </a:p>
          <a:p>
            <a:pPr lvl="1">
              <a:lnSpc>
                <a:spcPct val="100000"/>
              </a:lnSpc>
              <a:spcBef>
                <a:spcPts val="1400"/>
              </a:spcBef>
            </a:pPr>
            <a:r>
              <a:rPr lang="en-CA" sz="1800" dirty="0">
                <a:solidFill>
                  <a:schemeClr val="accent3">
                    <a:lumMod val="25000"/>
                  </a:schemeClr>
                </a:solidFill>
                <a:latin typeface="Abadi"/>
              </a:rPr>
              <a:t>Purpose: To visualize the yearly trend in launch success rates.</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Success rates have steadily increased since 2013, reflecting operational improvements over time.</a:t>
            </a: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marL="0" indent="0">
              <a:lnSpc>
                <a:spcPct val="100000"/>
              </a:lnSpc>
              <a:spcBef>
                <a:spcPts val="1400"/>
              </a:spcBef>
              <a:buNone/>
            </a:pPr>
            <a:r>
              <a:rPr lang="fr-CM" sz="2200" dirty="0">
                <a:solidFill>
                  <a:schemeClr val="accent3">
                    <a:lumMod val="25000"/>
                  </a:schemeClr>
                </a:solidFill>
                <a:latin typeface="Abadi" panose="020B0604020104020204" pitchFamily="34" charset="0"/>
              </a:rPr>
              <a:t>GitHub URL: </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431291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marL="0" indent="0">
              <a:lnSpc>
                <a:spcPct val="100000"/>
              </a:lnSpc>
              <a:spcBef>
                <a:spcPts val="1400"/>
              </a:spcBef>
              <a:buNone/>
            </a:pPr>
            <a:r>
              <a:rPr lang="en-CA" sz="2200" b="1" dirty="0">
                <a:solidFill>
                  <a:schemeClr val="accent3">
                    <a:lumMod val="25000"/>
                  </a:schemeClr>
                </a:solidFill>
                <a:latin typeface="Abadi"/>
              </a:rPr>
              <a:t>Feature Engineering Visualizations:</a:t>
            </a:r>
          </a:p>
          <a:p>
            <a:pPr>
              <a:lnSpc>
                <a:spcPct val="100000"/>
              </a:lnSpc>
              <a:spcBef>
                <a:spcPts val="1400"/>
              </a:spcBef>
            </a:pPr>
            <a:r>
              <a:rPr lang="en-CA" sz="2200" dirty="0">
                <a:solidFill>
                  <a:schemeClr val="accent3">
                    <a:lumMod val="25000"/>
                  </a:schemeClr>
                </a:solidFill>
                <a:latin typeface="Abadi"/>
              </a:rPr>
              <a:t>Dummy Variable Creation (Heatmap or Table Display):</a:t>
            </a:r>
          </a:p>
          <a:p>
            <a:pPr lvl="1">
              <a:lnSpc>
                <a:spcPct val="100000"/>
              </a:lnSpc>
              <a:spcBef>
                <a:spcPts val="1400"/>
              </a:spcBef>
            </a:pPr>
            <a:r>
              <a:rPr lang="en-CA" sz="1800" dirty="0">
                <a:solidFill>
                  <a:schemeClr val="accent3">
                    <a:lumMod val="25000"/>
                  </a:schemeClr>
                </a:solidFill>
                <a:latin typeface="Abadi"/>
              </a:rPr>
              <a:t>Purpose: To encode categorical variables (e.g., Launch Site, Orbit) into numerical values for model training.</a:t>
            </a:r>
          </a:p>
          <a:p>
            <a:pPr lvl="1">
              <a:lnSpc>
                <a:spcPct val="100000"/>
              </a:lnSpc>
              <a:spcBef>
                <a:spcPts val="1400"/>
              </a:spcBef>
            </a:pPr>
            <a:r>
              <a:rPr lang="en-CA" sz="1800" dirty="0">
                <a:solidFill>
                  <a:schemeClr val="accent3">
                    <a:lumMod val="25000"/>
                  </a:schemeClr>
                </a:solidFill>
                <a:latin typeface="Abadi"/>
              </a:rPr>
              <a:t>Key Insight: Encoded features allow machine learning models to understand categorical variables effectively.</a:t>
            </a:r>
          </a:p>
          <a:p>
            <a:pPr>
              <a:lnSpc>
                <a:spcPct val="100000"/>
              </a:lnSpc>
              <a:spcBef>
                <a:spcPts val="1400"/>
              </a:spcBef>
            </a:pPr>
            <a:r>
              <a:rPr lang="en-CA" sz="2200" dirty="0">
                <a:solidFill>
                  <a:schemeClr val="accent3">
                    <a:lumMod val="25000"/>
                  </a:schemeClr>
                </a:solidFill>
                <a:latin typeface="Abadi"/>
              </a:rPr>
              <a:t>Numeric Casting (</a:t>
            </a:r>
            <a:r>
              <a:rPr lang="en-CA" sz="2200" dirty="0" err="1">
                <a:solidFill>
                  <a:schemeClr val="accent3">
                    <a:lumMod val="25000"/>
                  </a:schemeClr>
                </a:solidFill>
                <a:latin typeface="Abadi"/>
              </a:rPr>
              <a:t>Dataframe</a:t>
            </a:r>
            <a:r>
              <a:rPr lang="en-CA" sz="2200" dirty="0">
                <a:solidFill>
                  <a:schemeClr val="accent3">
                    <a:lumMod val="25000"/>
                  </a:schemeClr>
                </a:solidFill>
                <a:latin typeface="Abadi"/>
              </a:rPr>
              <a:t> Overview):</a:t>
            </a:r>
          </a:p>
          <a:p>
            <a:pPr lvl="1">
              <a:lnSpc>
                <a:spcPct val="100000"/>
              </a:lnSpc>
              <a:spcBef>
                <a:spcPts val="1400"/>
              </a:spcBef>
            </a:pPr>
            <a:r>
              <a:rPr lang="en-CA" sz="1800" dirty="0">
                <a:solidFill>
                  <a:schemeClr val="accent3">
                    <a:lumMod val="25000"/>
                  </a:schemeClr>
                </a:solidFill>
                <a:latin typeface="Abadi"/>
              </a:rPr>
              <a:t>Purpose: To standardize all numeric columns for compatibility with machine learning algorithms.</a:t>
            </a:r>
          </a:p>
          <a:p>
            <a:pPr lvl="1">
              <a:lnSpc>
                <a:spcPct val="100000"/>
              </a:lnSpc>
              <a:spcBef>
                <a:spcPts val="1400"/>
              </a:spcBef>
            </a:pPr>
            <a:r>
              <a:rPr lang="en-CA" sz="1800" dirty="0">
                <a:solidFill>
                  <a:schemeClr val="accent3">
                    <a:lumMod val="25000"/>
                  </a:schemeClr>
                </a:solidFill>
                <a:latin typeface="Abadi"/>
              </a:rPr>
              <a:t>Key Insight: Ensures data consistency and readiness for model training.</a:t>
            </a:r>
            <a:endParaRPr lang="en-CA" sz="1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12370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36000" y="1400450"/>
            <a:ext cx="11520000" cy="5400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marL="0" indent="0">
              <a:lnSpc>
                <a:spcPct val="100000"/>
              </a:lnSpc>
              <a:spcBef>
                <a:spcPts val="1400"/>
              </a:spcBef>
              <a:buNone/>
            </a:pPr>
            <a:r>
              <a:rPr lang="en-CA" sz="2200" b="1" dirty="0">
                <a:solidFill>
                  <a:schemeClr val="accent3">
                    <a:lumMod val="25000"/>
                  </a:schemeClr>
                </a:solidFill>
                <a:latin typeface="Abadi"/>
              </a:rPr>
              <a:t>Why These Charts?</a:t>
            </a:r>
          </a:p>
          <a:p>
            <a:pPr>
              <a:lnSpc>
                <a:spcPct val="100000"/>
              </a:lnSpc>
              <a:spcBef>
                <a:spcPts val="1400"/>
              </a:spcBef>
            </a:pPr>
            <a:r>
              <a:rPr lang="en-CA" sz="2200" dirty="0">
                <a:solidFill>
                  <a:schemeClr val="accent3">
                    <a:lumMod val="25000"/>
                  </a:schemeClr>
                </a:solidFill>
                <a:latin typeface="Abadi"/>
              </a:rPr>
              <a:t>Scatter Plots: </a:t>
            </a:r>
          </a:p>
          <a:p>
            <a:pPr lvl="1">
              <a:lnSpc>
                <a:spcPct val="100000"/>
              </a:lnSpc>
              <a:spcBef>
                <a:spcPts val="1400"/>
              </a:spcBef>
            </a:pPr>
            <a:r>
              <a:rPr lang="en-CA" sz="1800" dirty="0">
                <a:solidFill>
                  <a:schemeClr val="accent3">
                    <a:lumMod val="25000"/>
                  </a:schemeClr>
                </a:solidFill>
                <a:latin typeface="Abadi"/>
              </a:rPr>
              <a:t>Best for visualizing relationships between numerical variables (e.g., Payload and Flight Number) and categorical variables (e.g., Orbit Type).</a:t>
            </a:r>
          </a:p>
          <a:p>
            <a:pPr>
              <a:lnSpc>
                <a:spcPct val="100000"/>
              </a:lnSpc>
              <a:spcBef>
                <a:spcPts val="1400"/>
              </a:spcBef>
            </a:pPr>
            <a:r>
              <a:rPr lang="en-CA" sz="2200" dirty="0">
                <a:solidFill>
                  <a:schemeClr val="accent3">
                    <a:lumMod val="25000"/>
                  </a:schemeClr>
                </a:solidFill>
                <a:latin typeface="Abadi"/>
              </a:rPr>
              <a:t>Bar Charts: </a:t>
            </a:r>
          </a:p>
          <a:p>
            <a:pPr lvl="1">
              <a:lnSpc>
                <a:spcPct val="100000"/>
              </a:lnSpc>
              <a:spcBef>
                <a:spcPts val="1400"/>
              </a:spcBef>
            </a:pPr>
            <a:r>
              <a:rPr lang="en-CA" sz="1800" dirty="0">
                <a:solidFill>
                  <a:schemeClr val="accent3">
                    <a:lumMod val="25000"/>
                  </a:schemeClr>
                </a:solidFill>
                <a:latin typeface="Abadi"/>
              </a:rPr>
              <a:t>Ideal for comparing categorical groups, such as success rates across orbit types.</a:t>
            </a:r>
          </a:p>
          <a:p>
            <a:pPr>
              <a:lnSpc>
                <a:spcPct val="100000"/>
              </a:lnSpc>
              <a:spcBef>
                <a:spcPts val="1400"/>
              </a:spcBef>
            </a:pPr>
            <a:r>
              <a:rPr lang="en-CA" sz="2200" dirty="0">
                <a:solidFill>
                  <a:schemeClr val="accent3">
                    <a:lumMod val="25000"/>
                  </a:schemeClr>
                </a:solidFill>
                <a:latin typeface="Abadi"/>
              </a:rPr>
              <a:t>Line Charts: </a:t>
            </a:r>
          </a:p>
          <a:p>
            <a:pPr lvl="1">
              <a:lnSpc>
                <a:spcPct val="100000"/>
              </a:lnSpc>
              <a:spcBef>
                <a:spcPts val="1400"/>
              </a:spcBef>
            </a:pPr>
            <a:r>
              <a:rPr lang="en-CA" sz="1800" dirty="0">
                <a:solidFill>
                  <a:schemeClr val="accent3">
                    <a:lumMod val="25000"/>
                  </a:schemeClr>
                </a:solidFill>
                <a:latin typeface="Abadi"/>
              </a:rPr>
              <a:t>Effective for analyzing trends over time, such as yearly success rates.</a:t>
            </a:r>
          </a:p>
          <a:p>
            <a:pPr>
              <a:lnSpc>
                <a:spcPct val="100000"/>
              </a:lnSpc>
              <a:spcBef>
                <a:spcPts val="1400"/>
              </a:spcBef>
            </a:pPr>
            <a:r>
              <a:rPr lang="en-CA" sz="2200" dirty="0">
                <a:solidFill>
                  <a:schemeClr val="accent3">
                    <a:lumMod val="25000"/>
                  </a:schemeClr>
                </a:solidFill>
                <a:latin typeface="Abadi"/>
              </a:rPr>
              <a:t>Categorical Plots: </a:t>
            </a:r>
          </a:p>
          <a:p>
            <a:pPr lvl="1">
              <a:lnSpc>
                <a:spcPct val="100000"/>
              </a:lnSpc>
              <a:spcBef>
                <a:spcPts val="1400"/>
              </a:spcBef>
            </a:pPr>
            <a:r>
              <a:rPr lang="en-CA" sz="1800" dirty="0">
                <a:solidFill>
                  <a:schemeClr val="accent3">
                    <a:lumMod val="25000"/>
                  </a:schemeClr>
                </a:solidFill>
                <a:latin typeface="Abadi"/>
              </a:rPr>
              <a:t>Useful for comparing categorical variables like launch sites with numerical metrics such as flight numbers.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332909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Identified unique launch sites and filtered records starting with "CCA".</a:t>
            </a:r>
          </a:p>
          <a:p>
            <a:pPr>
              <a:lnSpc>
                <a:spcPct val="100000"/>
              </a:lnSpc>
              <a:spcBef>
                <a:spcPts val="1400"/>
              </a:spcBef>
            </a:pPr>
            <a:r>
              <a:rPr lang="en-CA" sz="2200" dirty="0">
                <a:solidFill>
                  <a:schemeClr val="accent3">
                    <a:lumMod val="25000"/>
                  </a:schemeClr>
                </a:solidFill>
                <a:latin typeface="Abadi"/>
              </a:rPr>
              <a:t>Calculated total and average payload mass for specific missions and booster versions.</a:t>
            </a:r>
          </a:p>
          <a:p>
            <a:pPr>
              <a:lnSpc>
                <a:spcPct val="100000"/>
              </a:lnSpc>
              <a:spcBef>
                <a:spcPts val="1400"/>
              </a:spcBef>
            </a:pPr>
            <a:r>
              <a:rPr lang="en-CA" sz="2200" dirty="0">
                <a:solidFill>
                  <a:schemeClr val="accent3">
                    <a:lumMod val="25000"/>
                  </a:schemeClr>
                </a:solidFill>
                <a:latin typeface="Abadi"/>
              </a:rPr>
              <a:t>Found the first successful ground pad landing date.</a:t>
            </a:r>
          </a:p>
          <a:p>
            <a:pPr>
              <a:lnSpc>
                <a:spcPct val="100000"/>
              </a:lnSpc>
              <a:spcBef>
                <a:spcPts val="1400"/>
              </a:spcBef>
            </a:pPr>
            <a:r>
              <a:rPr lang="en-CA" sz="2200" dirty="0">
                <a:solidFill>
                  <a:schemeClr val="accent3">
                    <a:lumMod val="25000"/>
                  </a:schemeClr>
                </a:solidFill>
                <a:latin typeface="Abadi"/>
              </a:rPr>
              <a:t>Retrieved boosters with successful drone ship landings and specific payload ranges.</a:t>
            </a:r>
          </a:p>
          <a:p>
            <a:pPr>
              <a:lnSpc>
                <a:spcPct val="100000"/>
              </a:lnSpc>
              <a:spcBef>
                <a:spcPts val="1400"/>
              </a:spcBef>
            </a:pPr>
            <a:r>
              <a:rPr lang="en-CA" sz="2200" dirty="0">
                <a:solidFill>
                  <a:schemeClr val="accent3">
                    <a:lumMod val="25000"/>
                  </a:schemeClr>
                </a:solidFill>
                <a:latin typeface="Abadi"/>
              </a:rPr>
              <a:t>Summarized mission successes and failures.</a:t>
            </a:r>
          </a:p>
          <a:p>
            <a:pPr>
              <a:lnSpc>
                <a:spcPct val="100000"/>
              </a:lnSpc>
              <a:spcBef>
                <a:spcPts val="1400"/>
              </a:spcBef>
            </a:pPr>
            <a:r>
              <a:rPr lang="en-CA" sz="2200" dirty="0">
                <a:solidFill>
                  <a:schemeClr val="accent3">
                    <a:lumMod val="25000"/>
                  </a:schemeClr>
                </a:solidFill>
                <a:latin typeface="Abadi"/>
              </a:rPr>
              <a:t>Identified boosters carrying the maximum payload mass.</a:t>
            </a:r>
          </a:p>
          <a:p>
            <a:pPr>
              <a:lnSpc>
                <a:spcPct val="100000"/>
              </a:lnSpc>
              <a:spcBef>
                <a:spcPts val="1400"/>
              </a:spcBef>
            </a:pPr>
            <a:r>
              <a:rPr lang="en-CA" sz="2200" dirty="0">
                <a:solidFill>
                  <a:schemeClr val="accent3">
                    <a:lumMod val="25000"/>
                  </a:schemeClr>
                </a:solidFill>
                <a:latin typeface="Abadi"/>
              </a:rPr>
              <a:t>Analyzed failed drone ship landings in 2015 by month and site.</a:t>
            </a:r>
          </a:p>
          <a:p>
            <a:pPr>
              <a:lnSpc>
                <a:spcPct val="100000"/>
              </a:lnSpc>
              <a:spcBef>
                <a:spcPts val="1400"/>
              </a:spcBef>
            </a:pPr>
            <a:r>
              <a:rPr lang="en-CA" sz="2200" dirty="0">
                <a:solidFill>
                  <a:schemeClr val="accent3">
                    <a:lumMod val="25000"/>
                  </a:schemeClr>
                </a:solidFill>
                <a:latin typeface="Abadi"/>
              </a:rPr>
              <a:t>Ranked landing outcomes by frequency for a specified date range.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a:noAutofit/>
          </a:bodyPr>
          <a:lstStyle/>
          <a:p>
            <a:pPr>
              <a:lnSpc>
                <a:spcPct val="100000"/>
              </a:lnSpc>
              <a:spcBef>
                <a:spcPts val="1400"/>
              </a:spcBef>
            </a:pPr>
            <a:r>
              <a:rPr lang="en-CA" sz="1900" dirty="0">
                <a:solidFill>
                  <a:schemeClr val="accent3">
                    <a:lumMod val="25000"/>
                  </a:schemeClr>
                </a:solidFill>
                <a:latin typeface="Abadi" panose="020B0604020104020204" pitchFamily="34" charset="0"/>
              </a:rPr>
              <a:t>Markers and Circles:</a:t>
            </a:r>
          </a:p>
          <a:p>
            <a:pPr lvl="1">
              <a:lnSpc>
                <a:spcPct val="100000"/>
              </a:lnSpc>
              <a:spcBef>
                <a:spcPts val="1400"/>
              </a:spcBef>
            </a:pPr>
            <a:r>
              <a:rPr lang="en-CA" sz="1500" dirty="0">
                <a:solidFill>
                  <a:schemeClr val="accent3">
                    <a:lumMod val="25000"/>
                  </a:schemeClr>
                </a:solidFill>
                <a:latin typeface="Abadi" panose="020B0604020104020204" pitchFamily="34" charset="0"/>
              </a:rPr>
              <a:t>Added </a:t>
            </a:r>
            <a:r>
              <a:rPr lang="en-CA" sz="1500" dirty="0" err="1">
                <a:solidFill>
                  <a:schemeClr val="accent3">
                    <a:lumMod val="25000"/>
                  </a:schemeClr>
                </a:solidFill>
                <a:latin typeface="Abadi" panose="020B0604020104020204" pitchFamily="34" charset="0"/>
              </a:rPr>
              <a:t>folium.Circle</a:t>
            </a:r>
            <a:r>
              <a:rPr lang="en-CA" sz="1500" dirty="0">
                <a:solidFill>
                  <a:schemeClr val="accent3">
                    <a:lumMod val="25000"/>
                  </a:schemeClr>
                </a:solidFill>
                <a:latin typeface="Abadi" panose="020B0604020104020204" pitchFamily="34" charset="0"/>
              </a:rPr>
              <a:t> and </a:t>
            </a:r>
            <a:r>
              <a:rPr lang="en-CA" sz="1500" dirty="0" err="1">
                <a:solidFill>
                  <a:schemeClr val="accent3">
                    <a:lumMod val="25000"/>
                  </a:schemeClr>
                </a:solidFill>
                <a:latin typeface="Abadi" panose="020B0604020104020204" pitchFamily="34" charset="0"/>
              </a:rPr>
              <a:t>folium.Marker</a:t>
            </a:r>
            <a:r>
              <a:rPr lang="en-CA" sz="1500" dirty="0">
                <a:solidFill>
                  <a:schemeClr val="accent3">
                    <a:lumMod val="25000"/>
                  </a:schemeClr>
                </a:solidFill>
                <a:latin typeface="Abadi" panose="020B0604020104020204" pitchFamily="34" charset="0"/>
              </a:rPr>
              <a:t> for each launch site to highlight their locations.</a:t>
            </a:r>
          </a:p>
          <a:p>
            <a:pPr lvl="1">
              <a:lnSpc>
                <a:spcPct val="100000"/>
              </a:lnSpc>
              <a:spcBef>
                <a:spcPts val="1400"/>
              </a:spcBef>
            </a:pPr>
            <a:r>
              <a:rPr lang="en-CA" sz="1500" dirty="0">
                <a:solidFill>
                  <a:schemeClr val="accent3">
                    <a:lumMod val="25000"/>
                  </a:schemeClr>
                </a:solidFill>
                <a:latin typeface="Abadi" panose="020B0604020104020204" pitchFamily="34" charset="0"/>
              </a:rPr>
              <a:t>Purpose: Visualize proximity to the equator and coastlines.</a:t>
            </a:r>
          </a:p>
          <a:p>
            <a:pPr>
              <a:lnSpc>
                <a:spcPct val="100000"/>
              </a:lnSpc>
              <a:spcBef>
                <a:spcPts val="1400"/>
              </a:spcBef>
            </a:pPr>
            <a:r>
              <a:rPr lang="en-CA" sz="1900" dirty="0">
                <a:solidFill>
                  <a:schemeClr val="accent3">
                    <a:lumMod val="25000"/>
                  </a:schemeClr>
                </a:solidFill>
                <a:latin typeface="Abadi" panose="020B0604020104020204" pitchFamily="34" charset="0"/>
              </a:rPr>
              <a:t>Launch Outcomes:</a:t>
            </a:r>
          </a:p>
          <a:p>
            <a:pPr lvl="1">
              <a:lnSpc>
                <a:spcPct val="100000"/>
              </a:lnSpc>
              <a:spcBef>
                <a:spcPts val="1400"/>
              </a:spcBef>
            </a:pPr>
            <a:r>
              <a:rPr lang="en-CA" sz="1500" dirty="0">
                <a:solidFill>
                  <a:schemeClr val="accent3">
                    <a:lumMod val="25000"/>
                  </a:schemeClr>
                </a:solidFill>
                <a:latin typeface="Abadi" panose="020B0604020104020204" pitchFamily="34" charset="0"/>
              </a:rPr>
              <a:t>Created green markers for successful launches and red markers for failed launches.</a:t>
            </a:r>
          </a:p>
          <a:p>
            <a:pPr lvl="1">
              <a:lnSpc>
                <a:spcPct val="100000"/>
              </a:lnSpc>
              <a:spcBef>
                <a:spcPts val="1400"/>
              </a:spcBef>
            </a:pPr>
            <a:r>
              <a:rPr lang="en-CA" sz="1500" dirty="0">
                <a:solidFill>
                  <a:schemeClr val="accent3">
                    <a:lumMod val="25000"/>
                  </a:schemeClr>
                </a:solidFill>
                <a:latin typeface="Abadi" panose="020B0604020104020204" pitchFamily="34" charset="0"/>
              </a:rPr>
              <a:t>Used </a:t>
            </a:r>
            <a:r>
              <a:rPr lang="en-CA" sz="1500" dirty="0" err="1">
                <a:solidFill>
                  <a:schemeClr val="accent3">
                    <a:lumMod val="25000"/>
                  </a:schemeClr>
                </a:solidFill>
                <a:latin typeface="Abadi" panose="020B0604020104020204" pitchFamily="34" charset="0"/>
              </a:rPr>
              <a:t>MarkerCluster</a:t>
            </a:r>
            <a:r>
              <a:rPr lang="en-CA" sz="1500" dirty="0">
                <a:solidFill>
                  <a:schemeClr val="accent3">
                    <a:lumMod val="25000"/>
                  </a:schemeClr>
                </a:solidFill>
                <a:latin typeface="Abadi" panose="020B0604020104020204" pitchFamily="34" charset="0"/>
              </a:rPr>
              <a:t> to group markers at the same coordinates.</a:t>
            </a:r>
          </a:p>
          <a:p>
            <a:pPr lvl="1">
              <a:lnSpc>
                <a:spcPct val="100000"/>
              </a:lnSpc>
              <a:spcBef>
                <a:spcPts val="1400"/>
              </a:spcBef>
            </a:pPr>
            <a:r>
              <a:rPr lang="en-CA" sz="1500" dirty="0">
                <a:solidFill>
                  <a:schemeClr val="accent3">
                    <a:lumMod val="25000"/>
                  </a:schemeClr>
                </a:solidFill>
                <a:latin typeface="Abadi" panose="020B0604020104020204" pitchFamily="34" charset="0"/>
              </a:rPr>
              <a:t>Purpose: Identify sites with higher success rates.</a:t>
            </a:r>
          </a:p>
          <a:p>
            <a:pPr>
              <a:lnSpc>
                <a:spcPct val="100000"/>
              </a:lnSpc>
              <a:spcBef>
                <a:spcPts val="1400"/>
              </a:spcBef>
            </a:pPr>
            <a:r>
              <a:rPr lang="en-CA" sz="1900" dirty="0">
                <a:solidFill>
                  <a:schemeClr val="accent3">
                    <a:lumMod val="25000"/>
                  </a:schemeClr>
                </a:solidFill>
                <a:latin typeface="Abadi" panose="020B0604020104020204" pitchFamily="34" charset="0"/>
              </a:rPr>
              <a:t>Proximity Analysis:</a:t>
            </a:r>
          </a:p>
          <a:p>
            <a:pPr lvl="1">
              <a:lnSpc>
                <a:spcPct val="100000"/>
              </a:lnSpc>
              <a:spcBef>
                <a:spcPts val="1400"/>
              </a:spcBef>
            </a:pPr>
            <a:r>
              <a:rPr lang="en-CA" sz="1500" dirty="0">
                <a:solidFill>
                  <a:schemeClr val="accent3">
                    <a:lumMod val="25000"/>
                  </a:schemeClr>
                </a:solidFill>
                <a:latin typeface="Abadi" panose="020B0604020104020204" pitchFamily="34" charset="0"/>
              </a:rPr>
              <a:t>Added markers and </a:t>
            </a:r>
            <a:r>
              <a:rPr lang="en-CA" sz="1500" dirty="0" err="1">
                <a:solidFill>
                  <a:schemeClr val="accent3">
                    <a:lumMod val="25000"/>
                  </a:schemeClr>
                </a:solidFill>
                <a:latin typeface="Abadi" panose="020B0604020104020204" pitchFamily="34" charset="0"/>
              </a:rPr>
              <a:t>PolyLines</a:t>
            </a:r>
            <a:r>
              <a:rPr lang="en-CA" sz="1500" dirty="0">
                <a:solidFill>
                  <a:schemeClr val="accent3">
                    <a:lumMod val="25000"/>
                  </a:schemeClr>
                </a:solidFill>
                <a:latin typeface="Abadi" panose="020B0604020104020204" pitchFamily="34" charset="0"/>
              </a:rPr>
              <a:t> connecting launch sites to nearby railways, highways, coastlines, and cities.</a:t>
            </a:r>
          </a:p>
          <a:p>
            <a:pPr lvl="1">
              <a:lnSpc>
                <a:spcPct val="100000"/>
              </a:lnSpc>
              <a:spcBef>
                <a:spcPts val="1400"/>
              </a:spcBef>
            </a:pPr>
            <a:r>
              <a:rPr lang="en-CA" sz="1500" dirty="0">
                <a:solidFill>
                  <a:schemeClr val="accent3">
                    <a:lumMod val="25000"/>
                  </a:schemeClr>
                </a:solidFill>
                <a:latin typeface="Abadi" panose="020B0604020104020204" pitchFamily="34" charset="0"/>
              </a:rPr>
              <a:t>Purpose: Analyze accessibility and logistical advantages of launch sites.</a:t>
            </a:r>
          </a:p>
          <a:p>
            <a:pPr marL="457200" lvl="1" indent="0">
              <a:lnSpc>
                <a:spcPct val="100000"/>
              </a:lnSpc>
              <a:spcBef>
                <a:spcPts val="1400"/>
              </a:spcBef>
              <a:buNone/>
            </a:pPr>
            <a:endParaRPr lang="en-US" sz="1900" dirty="0"/>
          </a:p>
          <a:p>
            <a:pPr marL="0" indent="0">
              <a:buNone/>
            </a:pPr>
            <a:r>
              <a:rPr lang="en-US" sz="1900" dirty="0">
                <a:solidFill>
                  <a:schemeClr val="accent3">
                    <a:lumMod val="25000"/>
                  </a:schemeClr>
                </a:solidFill>
                <a:latin typeface="Abadi" panose="020B0604020104020204" pitchFamily="34" charset="0"/>
              </a:rPr>
              <a:t>GitHub URL: </a:t>
            </a:r>
            <a:endParaRPr lang="en-US" sz="19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vert="horz" lIns="91440" tIns="45720" rIns="91440" bIns="45720" rtlCol="0" anchor="t">
            <a:noAutofit/>
          </a:body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Dashboard Plots and Interactions</a:t>
            </a:r>
            <a:r>
              <a:rPr lang="en-CA" sz="1900" dirty="0">
                <a:solidFill>
                  <a:schemeClr val="accent3">
                    <a:lumMod val="25000"/>
                  </a:schemeClr>
                </a:solidFill>
                <a:latin typeface="Abadi" panose="020B0604020104020204" pitchFamily="34" charset="0"/>
              </a:rPr>
              <a:t>:</a:t>
            </a:r>
          </a:p>
          <a:p>
            <a:pPr>
              <a:lnSpc>
                <a:spcPct val="100000"/>
              </a:lnSpc>
              <a:spcBef>
                <a:spcPts val="1400"/>
              </a:spcBef>
            </a:pPr>
            <a:r>
              <a:rPr lang="en-CA" sz="1900" dirty="0">
                <a:solidFill>
                  <a:schemeClr val="accent3">
                    <a:lumMod val="25000"/>
                  </a:schemeClr>
                </a:solidFill>
                <a:latin typeface="Abadi" panose="020B0604020104020204" pitchFamily="34" charset="0"/>
              </a:rPr>
              <a:t>Launch Success Pie Chart:</a:t>
            </a:r>
          </a:p>
          <a:p>
            <a:pPr lvl="1">
              <a:lnSpc>
                <a:spcPct val="100000"/>
              </a:lnSpc>
              <a:spcBef>
                <a:spcPts val="1400"/>
              </a:spcBef>
            </a:pPr>
            <a:r>
              <a:rPr lang="en-CA" sz="1500" dirty="0">
                <a:solidFill>
                  <a:schemeClr val="accent3">
                    <a:lumMod val="25000"/>
                  </a:schemeClr>
                </a:solidFill>
                <a:latin typeface="Abadi" panose="020B0604020104020204" pitchFamily="34" charset="0"/>
              </a:rPr>
              <a:t>Displays the success and failure counts for all launch sites or a selected site.</a:t>
            </a:r>
          </a:p>
          <a:p>
            <a:pPr lvl="1">
              <a:lnSpc>
                <a:spcPct val="100000"/>
              </a:lnSpc>
              <a:spcBef>
                <a:spcPts val="1400"/>
              </a:spcBef>
            </a:pPr>
            <a:r>
              <a:rPr lang="en-CA" sz="1500" dirty="0">
                <a:solidFill>
                  <a:schemeClr val="accent3">
                    <a:lumMod val="25000"/>
                  </a:schemeClr>
                </a:solidFill>
                <a:latin typeface="Abadi" panose="020B0604020104020204" pitchFamily="34" charset="0"/>
              </a:rPr>
              <a:t>Provides an overview of site-specific performance metrics.</a:t>
            </a:r>
          </a:p>
          <a:p>
            <a:pPr>
              <a:lnSpc>
                <a:spcPct val="100000"/>
              </a:lnSpc>
              <a:spcBef>
                <a:spcPts val="1400"/>
              </a:spcBef>
            </a:pPr>
            <a:r>
              <a:rPr lang="en-CA" sz="1900" dirty="0">
                <a:solidFill>
                  <a:schemeClr val="accent3">
                    <a:lumMod val="25000"/>
                  </a:schemeClr>
                </a:solidFill>
                <a:latin typeface="Abadi" panose="020B0604020104020204" pitchFamily="34" charset="0"/>
              </a:rPr>
              <a:t>Payload Range Slider:</a:t>
            </a:r>
          </a:p>
          <a:p>
            <a:pPr lvl="1">
              <a:lnSpc>
                <a:spcPct val="100000"/>
              </a:lnSpc>
              <a:spcBef>
                <a:spcPts val="1400"/>
              </a:spcBef>
            </a:pPr>
            <a:r>
              <a:rPr lang="en-CA" sz="1500" dirty="0">
                <a:solidFill>
                  <a:schemeClr val="accent3">
                    <a:lumMod val="25000"/>
                  </a:schemeClr>
                </a:solidFill>
                <a:latin typeface="Abadi" panose="020B0604020104020204" pitchFamily="34" charset="0"/>
              </a:rPr>
              <a:t>Allows users to filter data based on payload mass (in kg).</a:t>
            </a:r>
          </a:p>
          <a:p>
            <a:pPr lvl="1">
              <a:lnSpc>
                <a:spcPct val="100000"/>
              </a:lnSpc>
              <a:spcBef>
                <a:spcPts val="1400"/>
              </a:spcBef>
            </a:pPr>
            <a:r>
              <a:rPr lang="en-CA" sz="1500" dirty="0">
                <a:solidFill>
                  <a:schemeClr val="accent3">
                    <a:lumMod val="25000"/>
                  </a:schemeClr>
                </a:solidFill>
                <a:latin typeface="Abadi" panose="020B0604020104020204" pitchFamily="34" charset="0"/>
              </a:rPr>
              <a:t>Facilitates analysis of mission outcomes for varying payload weights.</a:t>
            </a:r>
          </a:p>
          <a:p>
            <a:pPr>
              <a:lnSpc>
                <a:spcPct val="100000"/>
              </a:lnSpc>
              <a:spcBef>
                <a:spcPts val="1400"/>
              </a:spcBef>
            </a:pPr>
            <a:r>
              <a:rPr lang="en-CA" sz="1900" dirty="0">
                <a:solidFill>
                  <a:schemeClr val="accent3">
                    <a:lumMod val="25000"/>
                  </a:schemeClr>
                </a:solidFill>
                <a:latin typeface="Abadi" panose="020B0604020104020204" pitchFamily="34" charset="0"/>
              </a:rPr>
              <a:t>Scatter Plot: Payload vs. Mission Outcome:</a:t>
            </a:r>
          </a:p>
          <a:p>
            <a:pPr lvl="1">
              <a:lnSpc>
                <a:spcPct val="100000"/>
              </a:lnSpc>
              <a:spcBef>
                <a:spcPts val="1400"/>
              </a:spcBef>
            </a:pPr>
            <a:r>
              <a:rPr lang="en-CA" sz="1500" dirty="0">
                <a:solidFill>
                  <a:schemeClr val="accent3">
                    <a:lumMod val="25000"/>
                  </a:schemeClr>
                </a:solidFill>
                <a:latin typeface="Abadi" panose="020B0604020104020204" pitchFamily="34" charset="0"/>
              </a:rPr>
              <a:t>Visualizes the relationship between payload mass and mission success.</a:t>
            </a:r>
          </a:p>
          <a:p>
            <a:pPr lvl="1">
              <a:lnSpc>
                <a:spcPct val="100000"/>
              </a:lnSpc>
              <a:spcBef>
                <a:spcPts val="1400"/>
              </a:spcBef>
            </a:pPr>
            <a:r>
              <a:rPr lang="en-CA" sz="1500" dirty="0">
                <a:solidFill>
                  <a:schemeClr val="accent3">
                    <a:lumMod val="25000"/>
                  </a:schemeClr>
                </a:solidFill>
                <a:latin typeface="Abadi" panose="020B0604020104020204" pitchFamily="34" charset="0"/>
              </a:rPr>
              <a:t>Differentiates points by booster version to reveal performance trends.</a:t>
            </a:r>
            <a:endParaRPr lang="en-US" sz="15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vert="horz" lIns="91440" tIns="45720" rIns="91440" bIns="45720" rtlCol="0" anchor="t">
            <a:noAutofit/>
          </a:body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Purpose of Plots and Interactions:</a:t>
            </a:r>
          </a:p>
          <a:p>
            <a:pPr>
              <a:lnSpc>
                <a:spcPct val="100000"/>
              </a:lnSpc>
              <a:spcBef>
                <a:spcPts val="1400"/>
              </a:spcBef>
            </a:pPr>
            <a:r>
              <a:rPr lang="en-CA" sz="1900" dirty="0">
                <a:solidFill>
                  <a:schemeClr val="accent3">
                    <a:lumMod val="25000"/>
                  </a:schemeClr>
                </a:solidFill>
                <a:latin typeface="Abadi" panose="020B0604020104020204" pitchFamily="34" charset="0"/>
              </a:rPr>
              <a:t>Interactivity: Users can dynamically explore launch success trends by site and payload.</a:t>
            </a:r>
          </a:p>
          <a:p>
            <a:pPr>
              <a:lnSpc>
                <a:spcPct val="100000"/>
              </a:lnSpc>
              <a:spcBef>
                <a:spcPts val="1400"/>
              </a:spcBef>
            </a:pPr>
            <a:r>
              <a:rPr lang="en-CA" sz="1900" dirty="0">
                <a:solidFill>
                  <a:schemeClr val="accent3">
                    <a:lumMod val="25000"/>
                  </a:schemeClr>
                </a:solidFill>
                <a:latin typeface="Abadi" panose="020B0604020104020204" pitchFamily="34" charset="0"/>
              </a:rPr>
              <a:t>Insight Discovery: Identifies key factors like payload mass and booster type influencing mission outcomes.</a:t>
            </a:r>
          </a:p>
          <a:p>
            <a:pPr>
              <a:lnSpc>
                <a:spcPct val="100000"/>
              </a:lnSpc>
              <a:spcBef>
                <a:spcPts val="1400"/>
              </a:spcBef>
            </a:pPr>
            <a:r>
              <a:rPr lang="en-CA" sz="1900" dirty="0">
                <a:solidFill>
                  <a:schemeClr val="accent3">
                    <a:lumMod val="25000"/>
                  </a:schemeClr>
                </a:solidFill>
                <a:latin typeface="Abadi" panose="020B0604020104020204" pitchFamily="34" charset="0"/>
              </a:rPr>
              <a:t>Data Exploration: Provides an intuitive interface for stakeholders to analyze SpaceX's operational metrics.</a:t>
            </a: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a:t>
            </a: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US" sz="15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18288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346355"/>
            <a:ext cx="11520000" cy="5400000"/>
          </a:xfrm>
          <a:prstGeom prst="rect">
            <a:avLst/>
          </a:prstGeom>
        </p:spPr>
        <p:txBody>
          <a:bodyPr>
            <a:no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Model Development Process</a:t>
            </a:r>
          </a:p>
          <a:p>
            <a:pPr>
              <a:lnSpc>
                <a:spcPct val="100000"/>
              </a:lnSpc>
              <a:spcBef>
                <a:spcPts val="1400"/>
              </a:spcBef>
            </a:pPr>
            <a:r>
              <a:rPr lang="en-US" sz="1900" dirty="0">
                <a:solidFill>
                  <a:schemeClr val="accent3">
                    <a:lumMod val="25000"/>
                  </a:schemeClr>
                </a:solidFill>
                <a:latin typeface="Abadi" panose="020B0604020104020204" pitchFamily="34" charset="0"/>
              </a:rPr>
              <a:t>Data Preparation:</a:t>
            </a:r>
          </a:p>
          <a:p>
            <a:pPr lvl="1">
              <a:lnSpc>
                <a:spcPct val="100000"/>
              </a:lnSpc>
              <a:spcBef>
                <a:spcPts val="1400"/>
              </a:spcBef>
            </a:pPr>
            <a:r>
              <a:rPr lang="en-US" sz="1500" dirty="0">
                <a:solidFill>
                  <a:schemeClr val="accent3">
                    <a:lumMod val="25000"/>
                  </a:schemeClr>
                </a:solidFill>
                <a:latin typeface="Abadi" panose="020B0604020104020204" pitchFamily="34" charset="0"/>
              </a:rPr>
              <a:t>Standardized features and split data into training (80%) and test sets (20%).</a:t>
            </a:r>
          </a:p>
          <a:p>
            <a:pPr lvl="1">
              <a:lnSpc>
                <a:spcPct val="100000"/>
              </a:lnSpc>
              <a:spcBef>
                <a:spcPts val="1400"/>
              </a:spcBef>
            </a:pPr>
            <a:r>
              <a:rPr lang="en-US" sz="1500" dirty="0">
                <a:solidFill>
                  <a:schemeClr val="accent3">
                    <a:lumMod val="25000"/>
                  </a:schemeClr>
                </a:solidFill>
                <a:latin typeface="Abadi" panose="020B0604020104020204" pitchFamily="34" charset="0"/>
              </a:rPr>
              <a:t>Target variable converted to a NumPy array for compatibility with classification models.</a:t>
            </a:r>
          </a:p>
          <a:p>
            <a:pPr>
              <a:lnSpc>
                <a:spcPct val="100000"/>
              </a:lnSpc>
              <a:spcBef>
                <a:spcPts val="1400"/>
              </a:spcBef>
            </a:pPr>
            <a:r>
              <a:rPr lang="en-US" sz="1900" dirty="0">
                <a:solidFill>
                  <a:schemeClr val="accent3">
                    <a:lumMod val="25000"/>
                  </a:schemeClr>
                </a:solidFill>
                <a:latin typeface="Abadi" panose="020B0604020104020204" pitchFamily="34" charset="0"/>
              </a:rPr>
              <a:t>Model Training &amp; Hyperparameter Tuning:</a:t>
            </a:r>
          </a:p>
          <a:p>
            <a:pPr lvl="1">
              <a:lnSpc>
                <a:spcPct val="100000"/>
              </a:lnSpc>
              <a:spcBef>
                <a:spcPts val="1400"/>
              </a:spcBef>
            </a:pPr>
            <a:r>
              <a:rPr lang="en-US" sz="1500" dirty="0">
                <a:solidFill>
                  <a:schemeClr val="accent3">
                    <a:lumMod val="25000"/>
                  </a:schemeClr>
                </a:solidFill>
                <a:latin typeface="Abadi" panose="020B0604020104020204" pitchFamily="34" charset="0"/>
              </a:rPr>
              <a:t>Built Logistic Regression, Support Vector Machine (SVM), Decision Tree, and K-Nearest Neighbors (KNN) models.</a:t>
            </a:r>
          </a:p>
          <a:p>
            <a:pPr lvl="1">
              <a:lnSpc>
                <a:spcPct val="100000"/>
              </a:lnSpc>
              <a:spcBef>
                <a:spcPts val="1400"/>
              </a:spcBef>
            </a:pPr>
            <a:r>
              <a:rPr lang="en-US" sz="1500" dirty="0">
                <a:solidFill>
                  <a:schemeClr val="accent3">
                    <a:lumMod val="25000"/>
                  </a:schemeClr>
                </a:solidFill>
                <a:latin typeface="Abadi" panose="020B0604020104020204" pitchFamily="34" charset="0"/>
              </a:rPr>
              <a:t>Used </a:t>
            </a:r>
            <a:r>
              <a:rPr lang="en-US" sz="1500" dirty="0" err="1">
                <a:solidFill>
                  <a:schemeClr val="accent3">
                    <a:lumMod val="25000"/>
                  </a:schemeClr>
                </a:solidFill>
                <a:latin typeface="Abadi" panose="020B0604020104020204" pitchFamily="34" charset="0"/>
              </a:rPr>
              <a:t>GridSearchCV</a:t>
            </a:r>
            <a:r>
              <a:rPr lang="en-US" sz="1500" dirty="0">
                <a:solidFill>
                  <a:schemeClr val="accent3">
                    <a:lumMod val="25000"/>
                  </a:schemeClr>
                </a:solidFill>
                <a:latin typeface="Abadi" panose="020B0604020104020204" pitchFamily="34" charset="0"/>
              </a:rPr>
              <a:t> (10-fold cross-validation) to optimize hyperparameters for each model.</a:t>
            </a:r>
          </a:p>
          <a:p>
            <a:pPr>
              <a:lnSpc>
                <a:spcPct val="100000"/>
              </a:lnSpc>
              <a:spcBef>
                <a:spcPts val="1400"/>
              </a:spcBef>
            </a:pPr>
            <a:r>
              <a:rPr lang="en-US" sz="1900" dirty="0">
                <a:solidFill>
                  <a:schemeClr val="accent3">
                    <a:lumMod val="25000"/>
                  </a:schemeClr>
                </a:solidFill>
                <a:latin typeface="Abadi" panose="020B0604020104020204" pitchFamily="34" charset="0"/>
              </a:rPr>
              <a:t>Model Evaluation:</a:t>
            </a:r>
          </a:p>
          <a:p>
            <a:pPr lvl="1">
              <a:lnSpc>
                <a:spcPct val="100000"/>
              </a:lnSpc>
              <a:spcBef>
                <a:spcPts val="1400"/>
              </a:spcBef>
            </a:pPr>
            <a:r>
              <a:rPr lang="en-US" sz="1500" dirty="0">
                <a:solidFill>
                  <a:schemeClr val="accent3">
                    <a:lumMod val="25000"/>
                  </a:schemeClr>
                </a:solidFill>
                <a:latin typeface="Abadi" panose="020B0604020104020204" pitchFamily="34" charset="0"/>
              </a:rPr>
              <a:t>Evaluated models on test data using accuracy scores and confusion matrices.</a:t>
            </a:r>
          </a:p>
          <a:p>
            <a:pPr lvl="1">
              <a:lnSpc>
                <a:spcPct val="100000"/>
              </a:lnSpc>
              <a:spcBef>
                <a:spcPts val="1400"/>
              </a:spcBef>
            </a:pPr>
            <a:r>
              <a:rPr lang="en-US" sz="1500" dirty="0">
                <a:solidFill>
                  <a:schemeClr val="accent3">
                    <a:lumMod val="25000"/>
                  </a:schemeClr>
                </a:solidFill>
                <a:latin typeface="Abadi" panose="020B0604020104020204" pitchFamily="34" charset="0"/>
              </a:rPr>
              <a:t>Analyzed confusion matrix to understand misclassifications (e.g., false positives).</a:t>
            </a: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a:p>
            <a:endParaRPr lang="en-US" sz="19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346355"/>
            <a:ext cx="11520000" cy="5400000"/>
          </a:xfrm>
          <a:prstGeom prst="rect">
            <a:avLst/>
          </a:prstGeom>
        </p:spPr>
        <p:txBody>
          <a:bodyPr>
            <a:noAutofit/>
          </a:body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Performance Summary:</a:t>
            </a:r>
          </a:p>
          <a:p>
            <a:pPr lvl="1">
              <a:lnSpc>
                <a:spcPct val="100000"/>
              </a:lnSpc>
              <a:spcBef>
                <a:spcPts val="1400"/>
              </a:spcBef>
            </a:pPr>
            <a:r>
              <a:rPr lang="en-CA" sz="1500" dirty="0">
                <a:solidFill>
                  <a:schemeClr val="accent3">
                    <a:lumMod val="25000"/>
                  </a:schemeClr>
                </a:solidFill>
                <a:latin typeface="Abadi" panose="020B0604020104020204" pitchFamily="34" charset="0"/>
              </a:rPr>
              <a:t>Logistic Regression: Accuracy = 66.67%.</a:t>
            </a:r>
          </a:p>
          <a:p>
            <a:pPr lvl="1">
              <a:lnSpc>
                <a:spcPct val="100000"/>
              </a:lnSpc>
              <a:spcBef>
                <a:spcPts val="1400"/>
              </a:spcBef>
            </a:pPr>
            <a:r>
              <a:rPr lang="en-CA" sz="1500" dirty="0">
                <a:solidFill>
                  <a:schemeClr val="accent3">
                    <a:lumMod val="25000"/>
                  </a:schemeClr>
                </a:solidFill>
                <a:latin typeface="Abadi" panose="020B0604020104020204" pitchFamily="34" charset="0"/>
              </a:rPr>
              <a:t>SVM: Accuracy = 38.89%.</a:t>
            </a:r>
          </a:p>
          <a:p>
            <a:pPr lvl="1">
              <a:lnSpc>
                <a:spcPct val="100000"/>
              </a:lnSpc>
              <a:spcBef>
                <a:spcPts val="1400"/>
              </a:spcBef>
            </a:pPr>
            <a:r>
              <a:rPr lang="en-CA" sz="1500" dirty="0">
                <a:solidFill>
                  <a:schemeClr val="accent3">
                    <a:lumMod val="25000"/>
                  </a:schemeClr>
                </a:solidFill>
                <a:latin typeface="Abadi" panose="020B0604020104020204" pitchFamily="34" charset="0"/>
              </a:rPr>
              <a:t>Decision Tree: Accuracy = 83.33%.</a:t>
            </a:r>
          </a:p>
          <a:p>
            <a:pPr lvl="1">
              <a:lnSpc>
                <a:spcPct val="100000"/>
              </a:lnSpc>
              <a:spcBef>
                <a:spcPts val="1400"/>
              </a:spcBef>
            </a:pPr>
            <a:r>
              <a:rPr lang="en-CA" sz="1500" dirty="0">
                <a:solidFill>
                  <a:schemeClr val="accent3">
                    <a:lumMod val="25000"/>
                  </a:schemeClr>
                </a:solidFill>
                <a:latin typeface="Abadi" panose="020B0604020104020204" pitchFamily="34" charset="0"/>
              </a:rPr>
              <a:t>KNN: Accuracy = 61.11%.</a:t>
            </a:r>
          </a:p>
          <a:p>
            <a:pPr marL="0" indent="0">
              <a:lnSpc>
                <a:spcPct val="100000"/>
              </a:lnSpc>
              <a:spcBef>
                <a:spcPts val="1400"/>
              </a:spcBef>
              <a:buNone/>
            </a:pPr>
            <a:endParaRPr lang="en-CA"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dirty="0">
                <a:solidFill>
                  <a:schemeClr val="accent3">
                    <a:lumMod val="25000"/>
                  </a:schemeClr>
                </a:solidFill>
                <a:latin typeface="Abadi" panose="020B0604020104020204" pitchFamily="34" charset="0"/>
              </a:rPr>
              <a:t>Best Model:</a:t>
            </a:r>
          </a:p>
          <a:p>
            <a:pPr lvl="1">
              <a:lnSpc>
                <a:spcPct val="100000"/>
              </a:lnSpc>
              <a:spcBef>
                <a:spcPts val="1400"/>
              </a:spcBef>
            </a:pPr>
            <a:r>
              <a:rPr lang="en-CA" sz="1500" dirty="0">
                <a:solidFill>
                  <a:schemeClr val="accent3">
                    <a:lumMod val="25000"/>
                  </a:schemeClr>
                </a:solidFill>
                <a:latin typeface="Abadi" panose="020B0604020104020204" pitchFamily="34" charset="0"/>
              </a:rPr>
              <a:t>The Decision Tree emerged as the best-performing model with the highest accuracy of 83.33%.</a:t>
            </a:r>
            <a:endParaRPr lang="en-US" sz="15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GitHub URL:</a:t>
            </a: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a:p>
            <a:endParaRPr lang="en-US" sz="19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617991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36000" y="1400450"/>
            <a:ext cx="11520000" cy="540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CA" sz="1900" dirty="0">
                <a:solidFill>
                  <a:schemeClr val="accent3">
                    <a:lumMod val="25000"/>
                  </a:schemeClr>
                </a:solidFill>
                <a:latin typeface="Abadi" panose="020B0604020104020204" pitchFamily="34" charset="0"/>
              </a:rPr>
              <a:t>Key Insights:</a:t>
            </a:r>
          </a:p>
          <a:p>
            <a:pPr lvl="1">
              <a:lnSpc>
                <a:spcPct val="100000"/>
              </a:lnSpc>
              <a:spcBef>
                <a:spcPts val="1400"/>
              </a:spcBef>
            </a:pPr>
            <a:r>
              <a:rPr lang="en-CA" sz="1500" dirty="0">
                <a:solidFill>
                  <a:schemeClr val="accent3">
                    <a:lumMod val="25000"/>
                  </a:schemeClr>
                </a:solidFill>
                <a:latin typeface="Abadi" panose="020B0604020104020204" pitchFamily="34" charset="0"/>
              </a:rPr>
              <a:t>Launch sites such as Cape Canaveral SLC-40 had the highest success rates.</a:t>
            </a:r>
          </a:p>
          <a:p>
            <a:pPr lvl="1">
              <a:lnSpc>
                <a:spcPct val="100000"/>
              </a:lnSpc>
              <a:spcBef>
                <a:spcPts val="1400"/>
              </a:spcBef>
            </a:pPr>
            <a:r>
              <a:rPr lang="en-CA" sz="1500" dirty="0">
                <a:solidFill>
                  <a:schemeClr val="accent3">
                    <a:lumMod val="25000"/>
                  </a:schemeClr>
                </a:solidFill>
                <a:latin typeface="Abadi" panose="020B0604020104020204" pitchFamily="34" charset="0"/>
              </a:rPr>
              <a:t>Orbits like LEO (Low Earth Orbit) showed higher recovery success rates compared to GTO.</a:t>
            </a:r>
          </a:p>
          <a:p>
            <a:pPr lvl="1">
              <a:lnSpc>
                <a:spcPct val="100000"/>
              </a:lnSpc>
              <a:spcBef>
                <a:spcPts val="1400"/>
              </a:spcBef>
            </a:pPr>
            <a:r>
              <a:rPr lang="en-CA" sz="1500" dirty="0">
                <a:solidFill>
                  <a:schemeClr val="accent3">
                    <a:lumMod val="25000"/>
                  </a:schemeClr>
                </a:solidFill>
                <a:latin typeface="Abadi" panose="020B0604020104020204" pitchFamily="34" charset="0"/>
              </a:rPr>
              <a:t>Payload mass significantly impacted the likelihood of successful first-stage recovery. Heavier payloads correlated with lower success rates.</a:t>
            </a:r>
          </a:p>
          <a:p>
            <a:pPr>
              <a:lnSpc>
                <a:spcPct val="100000"/>
              </a:lnSpc>
              <a:spcBef>
                <a:spcPts val="1400"/>
              </a:spcBef>
            </a:pPr>
            <a:r>
              <a:rPr lang="en-CA" sz="1900" dirty="0">
                <a:solidFill>
                  <a:schemeClr val="accent3">
                    <a:lumMod val="25000"/>
                  </a:schemeClr>
                </a:solidFill>
                <a:latin typeface="Abadi" panose="020B0604020104020204" pitchFamily="34" charset="0"/>
              </a:rPr>
              <a:t>Key Visualizations:</a:t>
            </a:r>
          </a:p>
          <a:p>
            <a:pPr lvl="1">
              <a:lnSpc>
                <a:spcPct val="100000"/>
              </a:lnSpc>
              <a:spcBef>
                <a:spcPts val="1400"/>
              </a:spcBef>
            </a:pPr>
            <a:r>
              <a:rPr lang="en-CA" sz="1500" dirty="0">
                <a:solidFill>
                  <a:schemeClr val="accent3">
                    <a:lumMod val="25000"/>
                  </a:schemeClr>
                </a:solidFill>
                <a:latin typeface="Abadi" panose="020B0604020104020204" pitchFamily="34" charset="0"/>
              </a:rPr>
              <a:t>Scatter plots of Flight Number vs. Launch Site revealed increasing success with more flights.</a:t>
            </a:r>
          </a:p>
          <a:p>
            <a:pPr lvl="1">
              <a:lnSpc>
                <a:spcPct val="100000"/>
              </a:lnSpc>
              <a:spcBef>
                <a:spcPts val="1400"/>
              </a:spcBef>
            </a:pPr>
            <a:r>
              <a:rPr lang="en-CA" sz="1500" dirty="0">
                <a:solidFill>
                  <a:schemeClr val="accent3">
                    <a:lumMod val="25000"/>
                  </a:schemeClr>
                </a:solidFill>
                <a:latin typeface="Abadi" panose="020B0604020104020204" pitchFamily="34" charset="0"/>
              </a:rPr>
              <a:t>Payload vs. Launch Site scatter highlighted site-specific payload trends.</a:t>
            </a:r>
          </a:p>
          <a:p>
            <a:pPr lvl="1">
              <a:lnSpc>
                <a:spcPct val="100000"/>
              </a:lnSpc>
              <a:spcBef>
                <a:spcPts val="1400"/>
              </a:spcBef>
            </a:pPr>
            <a:r>
              <a:rPr lang="en-CA" sz="1500" dirty="0">
                <a:solidFill>
                  <a:schemeClr val="accent3">
                    <a:lumMod val="25000"/>
                  </a:schemeClr>
                </a:solidFill>
                <a:latin typeface="Abadi" panose="020B0604020104020204" pitchFamily="34" charset="0"/>
              </a:rPr>
              <a:t>Orbit vs. Success Rate bar charts identified the most reliable orbits.</a:t>
            </a:r>
            <a:endParaRPr lang="en-US" sz="15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36000" y="1400450"/>
            <a:ext cx="11520000" cy="540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Interactive Analytics Demo</a:t>
            </a:r>
          </a:p>
          <a:p>
            <a:pPr>
              <a:lnSpc>
                <a:spcPct val="100000"/>
              </a:lnSpc>
              <a:spcBef>
                <a:spcPts val="1400"/>
              </a:spcBef>
            </a:pPr>
            <a:r>
              <a:rPr lang="en-CA" sz="1900" dirty="0">
                <a:solidFill>
                  <a:schemeClr val="accent3">
                    <a:lumMod val="25000"/>
                  </a:schemeClr>
                </a:solidFill>
                <a:latin typeface="Abadi" panose="020B0604020104020204" pitchFamily="34" charset="0"/>
              </a:rPr>
              <a:t>Dashboard Overview:</a:t>
            </a:r>
          </a:p>
          <a:p>
            <a:pPr lvl="1">
              <a:lnSpc>
                <a:spcPct val="100000"/>
              </a:lnSpc>
              <a:spcBef>
                <a:spcPts val="1400"/>
              </a:spcBef>
            </a:pPr>
            <a:r>
              <a:rPr lang="en-CA" sz="1500" dirty="0">
                <a:solidFill>
                  <a:schemeClr val="accent3">
                    <a:lumMod val="25000"/>
                  </a:schemeClr>
                </a:solidFill>
                <a:latin typeface="Abadi" panose="020B0604020104020204" pitchFamily="34" charset="0"/>
              </a:rPr>
              <a:t>Dropdown menu to select launch sites and view success distributions via a pie chart.</a:t>
            </a:r>
          </a:p>
          <a:p>
            <a:pPr lvl="1">
              <a:lnSpc>
                <a:spcPct val="100000"/>
              </a:lnSpc>
              <a:spcBef>
                <a:spcPts val="1400"/>
              </a:spcBef>
            </a:pPr>
            <a:r>
              <a:rPr lang="en-CA" sz="1500" dirty="0">
                <a:solidFill>
                  <a:schemeClr val="accent3">
                    <a:lumMod val="25000"/>
                  </a:schemeClr>
                </a:solidFill>
                <a:latin typeface="Abadi" panose="020B0604020104020204" pitchFamily="34" charset="0"/>
              </a:rPr>
              <a:t>Range slider to filter payload masses and correlate them with launch success using a scatter plot.</a:t>
            </a:r>
          </a:p>
          <a:p>
            <a:pPr lvl="1">
              <a:lnSpc>
                <a:spcPct val="100000"/>
              </a:lnSpc>
              <a:spcBef>
                <a:spcPts val="1400"/>
              </a:spcBef>
            </a:pPr>
            <a:r>
              <a:rPr lang="en-CA" sz="1500" dirty="0">
                <a:solidFill>
                  <a:schemeClr val="accent3">
                    <a:lumMod val="25000"/>
                  </a:schemeClr>
                </a:solidFill>
                <a:latin typeface="Abadi" panose="020B0604020104020204" pitchFamily="34" charset="0"/>
              </a:rPr>
              <a:t>Interactive maps created using Folium:</a:t>
            </a:r>
          </a:p>
          <a:p>
            <a:pPr lvl="2">
              <a:lnSpc>
                <a:spcPct val="100000"/>
              </a:lnSpc>
              <a:spcBef>
                <a:spcPts val="1400"/>
              </a:spcBef>
            </a:pPr>
            <a:r>
              <a:rPr lang="en-CA" sz="1100" dirty="0">
                <a:solidFill>
                  <a:schemeClr val="accent3">
                    <a:lumMod val="25000"/>
                  </a:schemeClr>
                </a:solidFill>
                <a:latin typeface="Abadi" panose="020B0604020104020204" pitchFamily="34" charset="0"/>
              </a:rPr>
              <a:t>Marked launch site locations.</a:t>
            </a:r>
          </a:p>
          <a:p>
            <a:pPr lvl="2">
              <a:lnSpc>
                <a:spcPct val="100000"/>
              </a:lnSpc>
              <a:spcBef>
                <a:spcPts val="1400"/>
              </a:spcBef>
            </a:pPr>
            <a:r>
              <a:rPr lang="en-CA" sz="1100" dirty="0">
                <a:solidFill>
                  <a:schemeClr val="accent3">
                    <a:lumMod val="25000"/>
                  </a:schemeClr>
                </a:solidFill>
                <a:latin typeface="Abadi" panose="020B0604020104020204" pitchFamily="34" charset="0"/>
              </a:rPr>
              <a:t>Color-coded success (green) and failure (red) markers for individual launches.</a:t>
            </a:r>
            <a:endParaRPr lang="en-US" sz="7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21594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36000" y="1400450"/>
            <a:ext cx="11520000" cy="540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CA" sz="1900" dirty="0">
                <a:solidFill>
                  <a:schemeClr val="accent3">
                    <a:lumMod val="25000"/>
                  </a:schemeClr>
                </a:solidFill>
                <a:latin typeface="Abadi" panose="020B0604020104020204" pitchFamily="34" charset="0"/>
              </a:rPr>
              <a:t>Performance of Models:</a:t>
            </a:r>
          </a:p>
          <a:p>
            <a:pPr lvl="1">
              <a:lnSpc>
                <a:spcPct val="100000"/>
              </a:lnSpc>
              <a:spcBef>
                <a:spcPts val="1400"/>
              </a:spcBef>
            </a:pPr>
            <a:r>
              <a:rPr lang="en-CA" sz="1500" dirty="0">
                <a:solidFill>
                  <a:schemeClr val="accent3">
                    <a:lumMod val="25000"/>
                  </a:schemeClr>
                </a:solidFill>
                <a:latin typeface="Abadi" panose="020B0604020104020204" pitchFamily="34" charset="0"/>
              </a:rPr>
              <a:t>Logistic Regression: 66.67% accuracy.</a:t>
            </a:r>
          </a:p>
          <a:p>
            <a:pPr lvl="1">
              <a:lnSpc>
                <a:spcPct val="100000"/>
              </a:lnSpc>
              <a:spcBef>
                <a:spcPts val="1400"/>
              </a:spcBef>
            </a:pPr>
            <a:r>
              <a:rPr lang="en-CA" sz="1500" dirty="0">
                <a:solidFill>
                  <a:schemeClr val="accent3">
                    <a:lumMod val="25000"/>
                  </a:schemeClr>
                </a:solidFill>
                <a:latin typeface="Abadi" panose="020B0604020104020204" pitchFamily="34" charset="0"/>
              </a:rPr>
              <a:t>Support Vector Machine (SVM): 38.89% accuracy.</a:t>
            </a:r>
          </a:p>
          <a:p>
            <a:pPr lvl="1">
              <a:lnSpc>
                <a:spcPct val="100000"/>
              </a:lnSpc>
              <a:spcBef>
                <a:spcPts val="1400"/>
              </a:spcBef>
            </a:pPr>
            <a:r>
              <a:rPr lang="en-CA" sz="1500" dirty="0">
                <a:solidFill>
                  <a:schemeClr val="accent3">
                    <a:lumMod val="25000"/>
                  </a:schemeClr>
                </a:solidFill>
                <a:latin typeface="Abadi" panose="020B0604020104020204" pitchFamily="34" charset="0"/>
              </a:rPr>
              <a:t>K-Nearest Neighbors (KNN): 61.11% accuracy.</a:t>
            </a:r>
          </a:p>
          <a:p>
            <a:pPr lvl="1">
              <a:lnSpc>
                <a:spcPct val="100000"/>
              </a:lnSpc>
              <a:spcBef>
                <a:spcPts val="1400"/>
              </a:spcBef>
            </a:pPr>
            <a:r>
              <a:rPr lang="en-CA" sz="1500" dirty="0">
                <a:solidFill>
                  <a:schemeClr val="accent3">
                    <a:lumMod val="25000"/>
                  </a:schemeClr>
                </a:solidFill>
                <a:latin typeface="Abadi" panose="020B0604020104020204" pitchFamily="34" charset="0"/>
              </a:rPr>
              <a:t>Decision Tree: 83.33% accuracy (Best Performing Model).</a:t>
            </a:r>
          </a:p>
          <a:p>
            <a:pPr>
              <a:lnSpc>
                <a:spcPct val="100000"/>
              </a:lnSpc>
              <a:spcBef>
                <a:spcPts val="1400"/>
              </a:spcBef>
            </a:pPr>
            <a:r>
              <a:rPr lang="en-CA" sz="1900" dirty="0">
                <a:solidFill>
                  <a:schemeClr val="accent3">
                    <a:lumMod val="25000"/>
                  </a:schemeClr>
                </a:solidFill>
                <a:latin typeface="Abadi" panose="020B0604020104020204" pitchFamily="34" charset="0"/>
              </a:rPr>
              <a:t>Key Finding:</a:t>
            </a:r>
          </a:p>
          <a:p>
            <a:pPr lvl="1">
              <a:lnSpc>
                <a:spcPct val="100000"/>
              </a:lnSpc>
              <a:spcBef>
                <a:spcPts val="1400"/>
              </a:spcBef>
            </a:pPr>
            <a:r>
              <a:rPr lang="en-CA" sz="1500" dirty="0">
                <a:solidFill>
                  <a:schemeClr val="accent3">
                    <a:lumMod val="25000"/>
                  </a:schemeClr>
                </a:solidFill>
                <a:latin typeface="Abadi" panose="020B0604020104020204" pitchFamily="34" charset="0"/>
              </a:rPr>
              <a:t>The Decision Tree model emerged as the most effective for predicting first-stage recovery, providing valuable insights into SpaceX's mission planning and cost optimization.</a:t>
            </a:r>
          </a:p>
          <a:p>
            <a:pPr marL="0" indent="0">
              <a:lnSpc>
                <a:spcPct val="100000"/>
              </a:lnSpc>
              <a:spcBef>
                <a:spcPts val="1400"/>
              </a:spcBef>
              <a:buNone/>
            </a:pPr>
            <a:endParaRPr lang="en-CA"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dirty="0">
                <a:solidFill>
                  <a:schemeClr val="accent3">
                    <a:lumMod val="25000"/>
                  </a:schemeClr>
                </a:solidFill>
                <a:latin typeface="Abadi" panose="020B0604020104020204" pitchFamily="34" charset="0"/>
              </a:rPr>
              <a:t>Each result was supported by visualizations, including confusion matrices and performance comparison tables, to provide a comprehensive analysis.</a:t>
            </a:r>
            <a:endParaRPr lang="en-US" sz="7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84989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7991" y="1470992"/>
            <a:ext cx="11529392" cy="41048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TextBox 2">
            <a:extLst>
              <a:ext uri="{FF2B5EF4-FFF2-40B4-BE49-F238E27FC236}">
                <a16:creationId xmlns:a16="http://schemas.microsoft.com/office/drawing/2014/main" id="{953B1912-C703-584C-BCC2-1B80F2F209F5}"/>
              </a:ext>
            </a:extLst>
          </p:cNvPr>
          <p:cNvSpPr txBox="1"/>
          <p:nvPr/>
        </p:nvSpPr>
        <p:spPr>
          <a:xfrm>
            <a:off x="334617" y="1351508"/>
            <a:ext cx="11520000" cy="5400000"/>
          </a:xfrm>
          <a:prstGeom prst="rect">
            <a:avLst/>
          </a:prstGeom>
          <a:noFill/>
        </p:spPr>
        <p:txBody>
          <a:bodyPr wrap="square">
            <a:spAutoFit/>
          </a:bodyPr>
          <a:lstStyle/>
          <a:p>
            <a:r>
              <a:rPr lang="en-CA" sz="2200" b="1" dirty="0">
                <a:latin typeface="Abadi" panose="020B0604020104020204" pitchFamily="34" charset="0"/>
              </a:rPr>
              <a:t>Summary of Methodologies</a:t>
            </a:r>
          </a:p>
          <a:p>
            <a:endParaRPr lang="en-CA" sz="2200" dirty="0">
              <a:latin typeface="Abadi" panose="020B0604020104020204" pitchFamily="34" charset="0"/>
            </a:endParaRPr>
          </a:p>
          <a:p>
            <a:r>
              <a:rPr lang="en-CA" sz="2200" dirty="0">
                <a:latin typeface="Abadi" panose="020B0604020104020204" pitchFamily="34" charset="0"/>
              </a:rPr>
              <a:t>The goal of this capstone project was to predict the likelihood of SpaceX reusing the first stage of its Falcon 9 rocket, thereby estimating the cost of each launch. This was achieved by taking the role of a data scientist for Space Y, a new entrant in the commercial space industry. To achieve this, we employed the following methodologies:</a:t>
            </a:r>
          </a:p>
          <a:p>
            <a:endParaRPr lang="en-CA" sz="2200" dirty="0">
              <a:latin typeface="Abadi" panose="020B0604020104020204" pitchFamily="34" charset="0"/>
            </a:endParaRPr>
          </a:p>
          <a:p>
            <a:pPr marL="171450" indent="-171450">
              <a:buFont typeface="Arial" panose="020B0604020202020204" pitchFamily="34" charset="0"/>
              <a:buChar char="•"/>
            </a:pPr>
            <a:r>
              <a:rPr lang="en-CA" sz="2200" dirty="0">
                <a:latin typeface="Abadi" panose="020B0604020104020204" pitchFamily="34" charset="0"/>
              </a:rPr>
              <a:t>Data Collection and Preprocessing</a:t>
            </a:r>
          </a:p>
          <a:p>
            <a:pPr marL="171450" indent="-171450">
              <a:buFont typeface="Arial" panose="020B0604020202020204" pitchFamily="34" charset="0"/>
              <a:buChar char="•"/>
            </a:pPr>
            <a:r>
              <a:rPr lang="en-CA" sz="2200" dirty="0">
                <a:latin typeface="Abadi" panose="020B0604020104020204" pitchFamily="34" charset="0"/>
              </a:rPr>
              <a:t>Exploratory Data Analysis (EDA)</a:t>
            </a:r>
          </a:p>
          <a:p>
            <a:pPr marL="171450" indent="-171450">
              <a:buFont typeface="Arial" panose="020B0604020202020204" pitchFamily="34" charset="0"/>
              <a:buChar char="•"/>
            </a:pPr>
            <a:r>
              <a:rPr lang="en-CA" sz="2200" dirty="0">
                <a:latin typeface="Abadi" panose="020B0604020104020204" pitchFamily="34" charset="0"/>
              </a:rPr>
              <a:t>Feature Engineering</a:t>
            </a:r>
          </a:p>
          <a:p>
            <a:pPr marL="171450" indent="-171450">
              <a:buFont typeface="Arial" panose="020B0604020202020204" pitchFamily="34" charset="0"/>
              <a:buChar char="•"/>
            </a:pPr>
            <a:r>
              <a:rPr lang="en-CA" sz="2200" dirty="0">
                <a:latin typeface="Abadi" panose="020B0604020104020204" pitchFamily="34" charset="0"/>
              </a:rPr>
              <a:t>Machine Learning Model Development</a:t>
            </a:r>
          </a:p>
          <a:p>
            <a:pPr marL="171450" indent="-171450">
              <a:buFont typeface="Arial" panose="020B0604020202020204" pitchFamily="34" charset="0"/>
              <a:buChar char="•"/>
            </a:pPr>
            <a:r>
              <a:rPr lang="en-CA" sz="2200" dirty="0">
                <a:latin typeface="Abadi" panose="020B0604020104020204" pitchFamily="34" charset="0"/>
              </a:rPr>
              <a:t>Visualization and Dashboard Development</a:t>
            </a:r>
            <a:endParaRPr lang="en-US" sz="2200" b="1" dirty="0">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tretch>
            <a:fillRect/>
          </a:stretch>
        </p:blipFill>
        <p:spPr>
          <a:xfrm>
            <a:off x="4054259" y="1404625"/>
            <a:ext cx="7801740" cy="3870108"/>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3584067" cy="539828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CA" sz="11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100" dirty="0">
                <a:solidFill>
                  <a:schemeClr val="accent3">
                    <a:lumMod val="25000"/>
                  </a:schemeClr>
                </a:solidFill>
                <a:latin typeface="Abadi" panose="020B0604020104020204" pitchFamily="34" charset="0"/>
              </a:rPr>
              <a:t>X-axis: Represents the flight number, which indicates the sequence of launches by SpaceX.</a:t>
            </a:r>
          </a:p>
          <a:p>
            <a:pPr>
              <a:lnSpc>
                <a:spcPct val="100000"/>
              </a:lnSpc>
              <a:spcBef>
                <a:spcPts val="600"/>
              </a:spcBef>
            </a:pPr>
            <a:r>
              <a:rPr lang="en-CA" sz="1100" dirty="0">
                <a:solidFill>
                  <a:schemeClr val="accent3">
                    <a:lumMod val="25000"/>
                  </a:schemeClr>
                </a:solidFill>
                <a:latin typeface="Abadi" panose="020B0604020104020204" pitchFamily="34" charset="0"/>
              </a:rPr>
              <a:t>Y-axis: Represents the launch sites used by SpaceX, including:</a:t>
            </a:r>
          </a:p>
          <a:p>
            <a:pPr lvl="1">
              <a:lnSpc>
                <a:spcPct val="100000"/>
              </a:lnSpc>
              <a:spcBef>
                <a:spcPts val="600"/>
              </a:spcBef>
            </a:pPr>
            <a:r>
              <a:rPr lang="en-CA" sz="1000" dirty="0">
                <a:solidFill>
                  <a:schemeClr val="accent3">
                    <a:lumMod val="25000"/>
                  </a:schemeClr>
                </a:solidFill>
                <a:latin typeface="Abadi" panose="020B0604020104020204" pitchFamily="34" charset="0"/>
              </a:rPr>
              <a:t>CCAFS SLC 40</a:t>
            </a:r>
          </a:p>
          <a:p>
            <a:pPr lvl="1">
              <a:lnSpc>
                <a:spcPct val="100000"/>
              </a:lnSpc>
              <a:spcBef>
                <a:spcPts val="600"/>
              </a:spcBef>
            </a:pPr>
            <a:r>
              <a:rPr lang="en-CA" sz="1000" dirty="0">
                <a:solidFill>
                  <a:schemeClr val="accent3">
                    <a:lumMod val="25000"/>
                  </a:schemeClr>
                </a:solidFill>
                <a:latin typeface="Abadi" panose="020B0604020104020204" pitchFamily="34" charset="0"/>
              </a:rPr>
              <a:t>VAFB SLC 4E</a:t>
            </a:r>
          </a:p>
          <a:p>
            <a:pPr lvl="1">
              <a:lnSpc>
                <a:spcPct val="100000"/>
              </a:lnSpc>
              <a:spcBef>
                <a:spcPts val="600"/>
              </a:spcBef>
            </a:pPr>
            <a:r>
              <a:rPr lang="en-CA" sz="1000" dirty="0">
                <a:solidFill>
                  <a:schemeClr val="accent3">
                    <a:lumMod val="25000"/>
                  </a:schemeClr>
                </a:solidFill>
                <a:latin typeface="Abadi" panose="020B0604020104020204" pitchFamily="34" charset="0"/>
              </a:rPr>
              <a:t>KSC LC 39A</a:t>
            </a:r>
          </a:p>
          <a:p>
            <a:pPr>
              <a:lnSpc>
                <a:spcPct val="100000"/>
              </a:lnSpc>
              <a:spcBef>
                <a:spcPts val="600"/>
              </a:spcBef>
            </a:pPr>
            <a:r>
              <a:rPr lang="en-CA" sz="1100" dirty="0">
                <a:solidFill>
                  <a:schemeClr val="accent3">
                    <a:lumMod val="25000"/>
                  </a:schemeClr>
                </a:solidFill>
                <a:latin typeface="Abadi" panose="020B0604020104020204" pitchFamily="34" charset="0"/>
              </a:rPr>
              <a:t>Color Coding:</a:t>
            </a:r>
          </a:p>
          <a:p>
            <a:pPr lvl="1">
              <a:lnSpc>
                <a:spcPct val="100000"/>
              </a:lnSpc>
              <a:spcBef>
                <a:spcPts val="600"/>
              </a:spcBef>
            </a:pPr>
            <a:r>
              <a:rPr lang="en-CA" sz="1000" dirty="0">
                <a:solidFill>
                  <a:schemeClr val="accent3">
                    <a:lumMod val="25000"/>
                  </a:schemeClr>
                </a:solidFill>
                <a:latin typeface="Abadi" panose="020B0604020104020204" pitchFamily="34" charset="0"/>
              </a:rPr>
              <a:t>Orange points (Class=1): Successful landings of the first stage.</a:t>
            </a:r>
          </a:p>
          <a:p>
            <a:pPr lvl="1">
              <a:lnSpc>
                <a:spcPct val="100000"/>
              </a:lnSpc>
              <a:spcBef>
                <a:spcPts val="600"/>
              </a:spcBef>
            </a:pPr>
            <a:r>
              <a:rPr lang="en-CA" sz="1000" dirty="0">
                <a:solidFill>
                  <a:schemeClr val="accent3">
                    <a:lumMod val="25000"/>
                  </a:schemeClr>
                </a:solidFill>
                <a:latin typeface="Abadi" panose="020B0604020104020204" pitchFamily="34" charset="0"/>
              </a:rPr>
              <a:t>Blue points (Class=0): Failed landings of the first stage.</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Insights</a:t>
            </a:r>
            <a:r>
              <a:rPr lang="en-CA" sz="1100" dirty="0">
                <a:solidFill>
                  <a:schemeClr val="accent3">
                    <a:lumMod val="25000"/>
                  </a:schemeClr>
                </a:solidFill>
                <a:latin typeface="Abadi" panose="020B0604020104020204" pitchFamily="34" charset="0"/>
              </a:rPr>
              <a:t>:</a:t>
            </a:r>
          </a:p>
          <a:p>
            <a:pPr>
              <a:lnSpc>
                <a:spcPct val="100000"/>
              </a:lnSpc>
              <a:spcBef>
                <a:spcPts val="600"/>
              </a:spcBef>
            </a:pPr>
            <a:r>
              <a:rPr lang="en-CA" sz="1100" dirty="0">
                <a:solidFill>
                  <a:schemeClr val="accent3">
                    <a:lumMod val="25000"/>
                  </a:schemeClr>
                </a:solidFill>
                <a:latin typeface="Abadi" panose="020B0604020104020204" pitchFamily="34" charset="0"/>
              </a:rPr>
              <a:t>Launch Site Utilization:</a:t>
            </a:r>
          </a:p>
          <a:p>
            <a:pPr lvl="1">
              <a:lnSpc>
                <a:spcPct val="100000"/>
              </a:lnSpc>
              <a:spcBef>
                <a:spcPts val="600"/>
              </a:spcBef>
            </a:pPr>
            <a:r>
              <a:rPr lang="en-CA" sz="1000" dirty="0">
                <a:solidFill>
                  <a:schemeClr val="accent3">
                    <a:lumMod val="25000"/>
                  </a:schemeClr>
                </a:solidFill>
                <a:latin typeface="Abadi" panose="020B0604020104020204" pitchFamily="34" charset="0"/>
              </a:rPr>
              <a:t>CCAFS SLC 40 and KSC LC 39A have higher launch frequencies.</a:t>
            </a:r>
          </a:p>
          <a:p>
            <a:pPr lvl="1">
              <a:lnSpc>
                <a:spcPct val="100000"/>
              </a:lnSpc>
              <a:spcBef>
                <a:spcPts val="600"/>
              </a:spcBef>
            </a:pPr>
            <a:r>
              <a:rPr lang="en-CA" sz="1000" dirty="0">
                <a:solidFill>
                  <a:schemeClr val="accent3">
                    <a:lumMod val="25000"/>
                  </a:schemeClr>
                </a:solidFill>
                <a:latin typeface="Abadi" panose="020B0604020104020204" pitchFamily="34" charset="0"/>
              </a:rPr>
              <a:t>VAFB SLC 4E is less frequently used.</a:t>
            </a:r>
          </a:p>
          <a:p>
            <a:pPr>
              <a:lnSpc>
                <a:spcPct val="100000"/>
              </a:lnSpc>
              <a:spcBef>
                <a:spcPts val="600"/>
              </a:spcBef>
            </a:pPr>
            <a:r>
              <a:rPr lang="en-CA" sz="1100" dirty="0">
                <a:solidFill>
                  <a:schemeClr val="accent3">
                    <a:lumMod val="25000"/>
                  </a:schemeClr>
                </a:solidFill>
                <a:latin typeface="Abadi" panose="020B0604020104020204" pitchFamily="34" charset="0"/>
              </a:rPr>
              <a:t>Success Trends:</a:t>
            </a:r>
          </a:p>
          <a:p>
            <a:pPr lvl="1">
              <a:lnSpc>
                <a:spcPct val="100000"/>
              </a:lnSpc>
              <a:spcBef>
                <a:spcPts val="600"/>
              </a:spcBef>
            </a:pPr>
            <a:r>
              <a:rPr lang="en-CA" sz="1000" dirty="0">
                <a:solidFill>
                  <a:schemeClr val="accent3">
                    <a:lumMod val="25000"/>
                  </a:schemeClr>
                </a:solidFill>
                <a:latin typeface="Abadi" panose="020B0604020104020204" pitchFamily="34" charset="0"/>
              </a:rPr>
              <a:t>Over time (with increasing flight numbers), successful landings (orange points) become more common, indicating improvements in SpaceX's landing technology.</a:t>
            </a:r>
          </a:p>
          <a:p>
            <a:pPr lvl="1">
              <a:lnSpc>
                <a:spcPct val="100000"/>
              </a:lnSpc>
              <a:spcBef>
                <a:spcPts val="600"/>
              </a:spcBef>
            </a:pPr>
            <a:r>
              <a:rPr lang="en-CA" sz="1000" dirty="0">
                <a:solidFill>
                  <a:schemeClr val="accent3">
                    <a:lumMod val="25000"/>
                  </a:schemeClr>
                </a:solidFill>
                <a:latin typeface="Abadi" panose="020B0604020104020204" pitchFamily="34" charset="0"/>
              </a:rPr>
              <a:t>Certain sites (e.g., CCAFS SLC 40) show a mix of success and failure, highlighting site-specific challenges.</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100" dirty="0">
                <a:solidFill>
                  <a:schemeClr val="accent3">
                    <a:lumMod val="25000"/>
                  </a:schemeClr>
                </a:solidFill>
                <a:latin typeface="Abadi" panose="020B0604020104020204" pitchFamily="34" charset="0"/>
              </a:rPr>
              <a:t>The scatter plot helps identify patterns in launch site usage and the success rates of first-stage recovery over time.</a:t>
            </a:r>
          </a:p>
          <a:p>
            <a:pPr>
              <a:lnSpc>
                <a:spcPct val="100000"/>
              </a:lnSpc>
              <a:spcBef>
                <a:spcPts val="600"/>
              </a:spcBef>
            </a:pPr>
            <a:r>
              <a:rPr lang="en-CA" sz="1100" dirty="0">
                <a:solidFill>
                  <a:schemeClr val="accent3">
                    <a:lumMod val="25000"/>
                  </a:schemeClr>
                </a:solidFill>
                <a:latin typeface="Abadi" panose="020B0604020104020204" pitchFamily="34" charset="0"/>
              </a:rPr>
              <a:t>It reveals how technological advancements and operational efficiencies have improved success rates.</a:t>
            </a:r>
            <a:endParaRPr lang="en-US" sz="11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4054259" y="1421725"/>
            <a:ext cx="7801740" cy="3835907"/>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3584067" cy="539828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CA" sz="11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100" dirty="0">
                <a:solidFill>
                  <a:schemeClr val="accent3">
                    <a:lumMod val="25000"/>
                  </a:schemeClr>
                </a:solidFill>
                <a:latin typeface="Abadi" panose="020B0604020104020204" pitchFamily="34" charset="0"/>
              </a:rPr>
              <a:t>X-axis: Represents the payload mass in kilograms for each launch.</a:t>
            </a:r>
          </a:p>
          <a:p>
            <a:pPr>
              <a:lnSpc>
                <a:spcPct val="100000"/>
              </a:lnSpc>
              <a:spcBef>
                <a:spcPts val="600"/>
              </a:spcBef>
            </a:pPr>
            <a:r>
              <a:rPr lang="en-CA" sz="1100" dirty="0">
                <a:solidFill>
                  <a:schemeClr val="accent3">
                    <a:lumMod val="25000"/>
                  </a:schemeClr>
                </a:solidFill>
                <a:latin typeface="Abadi" panose="020B0604020104020204" pitchFamily="34" charset="0"/>
              </a:rPr>
              <a:t>Y-axis: Represents the different SpaceX launch sites:</a:t>
            </a:r>
          </a:p>
          <a:p>
            <a:pPr lvl="1">
              <a:lnSpc>
                <a:spcPct val="100000"/>
              </a:lnSpc>
              <a:spcBef>
                <a:spcPts val="600"/>
              </a:spcBef>
            </a:pPr>
            <a:r>
              <a:rPr lang="en-CA" sz="1000" dirty="0">
                <a:solidFill>
                  <a:schemeClr val="accent3">
                    <a:lumMod val="25000"/>
                  </a:schemeClr>
                </a:solidFill>
                <a:latin typeface="Abadi" panose="020B0604020104020204" pitchFamily="34" charset="0"/>
              </a:rPr>
              <a:t>CCAFS SLC 40</a:t>
            </a:r>
          </a:p>
          <a:p>
            <a:pPr lvl="1">
              <a:lnSpc>
                <a:spcPct val="100000"/>
              </a:lnSpc>
              <a:spcBef>
                <a:spcPts val="600"/>
              </a:spcBef>
            </a:pPr>
            <a:r>
              <a:rPr lang="en-CA" sz="1000" dirty="0">
                <a:solidFill>
                  <a:schemeClr val="accent3">
                    <a:lumMod val="25000"/>
                  </a:schemeClr>
                </a:solidFill>
                <a:latin typeface="Abadi" panose="020B0604020104020204" pitchFamily="34" charset="0"/>
              </a:rPr>
              <a:t>VAFB SLC 4E</a:t>
            </a:r>
          </a:p>
          <a:p>
            <a:pPr lvl="1">
              <a:lnSpc>
                <a:spcPct val="100000"/>
              </a:lnSpc>
              <a:spcBef>
                <a:spcPts val="600"/>
              </a:spcBef>
            </a:pPr>
            <a:r>
              <a:rPr lang="en-CA" sz="1000" dirty="0">
                <a:solidFill>
                  <a:schemeClr val="accent3">
                    <a:lumMod val="25000"/>
                  </a:schemeClr>
                </a:solidFill>
                <a:latin typeface="Abadi" panose="020B0604020104020204" pitchFamily="34" charset="0"/>
              </a:rPr>
              <a:t>KSC LC 39A</a:t>
            </a:r>
          </a:p>
          <a:p>
            <a:pPr>
              <a:lnSpc>
                <a:spcPct val="100000"/>
              </a:lnSpc>
              <a:spcBef>
                <a:spcPts val="600"/>
              </a:spcBef>
            </a:pPr>
            <a:r>
              <a:rPr lang="en-CA" sz="1100" dirty="0">
                <a:solidFill>
                  <a:schemeClr val="accent3">
                    <a:lumMod val="25000"/>
                  </a:schemeClr>
                </a:solidFill>
                <a:latin typeface="Abadi" panose="020B0604020104020204" pitchFamily="34" charset="0"/>
              </a:rPr>
              <a:t>Color Coding:</a:t>
            </a:r>
          </a:p>
          <a:p>
            <a:pPr lvl="1">
              <a:lnSpc>
                <a:spcPct val="100000"/>
              </a:lnSpc>
              <a:spcBef>
                <a:spcPts val="600"/>
              </a:spcBef>
            </a:pPr>
            <a:r>
              <a:rPr lang="en-CA" sz="1000" dirty="0">
                <a:solidFill>
                  <a:schemeClr val="accent3">
                    <a:lumMod val="25000"/>
                  </a:schemeClr>
                </a:solidFill>
                <a:latin typeface="Abadi" panose="020B0604020104020204" pitchFamily="34" charset="0"/>
              </a:rPr>
              <a:t>Orange points (Class=1): Successful first-stage landings.</a:t>
            </a:r>
          </a:p>
          <a:p>
            <a:pPr lvl="1">
              <a:lnSpc>
                <a:spcPct val="100000"/>
              </a:lnSpc>
              <a:spcBef>
                <a:spcPts val="600"/>
              </a:spcBef>
            </a:pPr>
            <a:r>
              <a:rPr lang="en-CA" sz="1000" dirty="0">
                <a:solidFill>
                  <a:schemeClr val="accent3">
                    <a:lumMod val="25000"/>
                  </a:schemeClr>
                </a:solidFill>
                <a:latin typeface="Abadi" panose="020B0604020104020204" pitchFamily="34" charset="0"/>
              </a:rPr>
              <a:t>Blue points (Class=0): Failed first-stage landings.</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Insights:</a:t>
            </a:r>
          </a:p>
          <a:p>
            <a:pPr>
              <a:lnSpc>
                <a:spcPct val="100000"/>
              </a:lnSpc>
              <a:spcBef>
                <a:spcPts val="600"/>
              </a:spcBef>
            </a:pPr>
            <a:r>
              <a:rPr lang="en-CA" sz="1100" dirty="0">
                <a:solidFill>
                  <a:schemeClr val="accent3">
                    <a:lumMod val="25000"/>
                  </a:schemeClr>
                </a:solidFill>
                <a:latin typeface="Abadi" panose="020B0604020104020204" pitchFamily="34" charset="0"/>
              </a:rPr>
              <a:t>Payload Trends:</a:t>
            </a:r>
          </a:p>
          <a:p>
            <a:pPr lvl="1">
              <a:lnSpc>
                <a:spcPct val="100000"/>
              </a:lnSpc>
              <a:spcBef>
                <a:spcPts val="600"/>
              </a:spcBef>
            </a:pPr>
            <a:r>
              <a:rPr lang="en-CA" sz="1000" dirty="0">
                <a:solidFill>
                  <a:schemeClr val="accent3">
                    <a:lumMod val="25000"/>
                  </a:schemeClr>
                </a:solidFill>
                <a:latin typeface="Abadi" panose="020B0604020104020204" pitchFamily="34" charset="0"/>
              </a:rPr>
              <a:t>CCAFS SLC 40: Supports a wide range of payload masses with mixed success outcomes.</a:t>
            </a:r>
          </a:p>
          <a:p>
            <a:pPr lvl="1">
              <a:lnSpc>
                <a:spcPct val="100000"/>
              </a:lnSpc>
              <a:spcBef>
                <a:spcPts val="600"/>
              </a:spcBef>
            </a:pPr>
            <a:r>
              <a:rPr lang="en-CA" sz="1000" dirty="0">
                <a:solidFill>
                  <a:schemeClr val="accent3">
                    <a:lumMod val="25000"/>
                  </a:schemeClr>
                </a:solidFill>
                <a:latin typeface="Abadi" panose="020B0604020104020204" pitchFamily="34" charset="0"/>
              </a:rPr>
              <a:t>VAFB SLC 4E: Limited launches with moderate payloads and mixed results.</a:t>
            </a:r>
          </a:p>
          <a:p>
            <a:pPr lvl="1">
              <a:lnSpc>
                <a:spcPct val="100000"/>
              </a:lnSpc>
              <a:spcBef>
                <a:spcPts val="600"/>
              </a:spcBef>
            </a:pPr>
            <a:r>
              <a:rPr lang="en-CA" sz="1000" dirty="0">
                <a:solidFill>
                  <a:schemeClr val="accent3">
                    <a:lumMod val="25000"/>
                  </a:schemeClr>
                </a:solidFill>
                <a:latin typeface="Abadi" panose="020B0604020104020204" pitchFamily="34" charset="0"/>
              </a:rPr>
              <a:t>KSC LC 39A: Handles heavy payloads (greater than 10,000 kg) and generally shows successful landings.</a:t>
            </a:r>
          </a:p>
          <a:p>
            <a:pPr>
              <a:lnSpc>
                <a:spcPct val="100000"/>
              </a:lnSpc>
              <a:spcBef>
                <a:spcPts val="600"/>
              </a:spcBef>
            </a:pPr>
            <a:r>
              <a:rPr lang="en-CA" sz="1100" dirty="0">
                <a:solidFill>
                  <a:schemeClr val="accent3">
                    <a:lumMod val="25000"/>
                  </a:schemeClr>
                </a:solidFill>
                <a:latin typeface="Abadi" panose="020B0604020104020204" pitchFamily="34" charset="0"/>
              </a:rPr>
              <a:t>Success Observations:</a:t>
            </a:r>
          </a:p>
          <a:p>
            <a:pPr lvl="1">
              <a:lnSpc>
                <a:spcPct val="100000"/>
              </a:lnSpc>
              <a:spcBef>
                <a:spcPts val="600"/>
              </a:spcBef>
            </a:pPr>
            <a:r>
              <a:rPr lang="en-CA" sz="1000" dirty="0">
                <a:solidFill>
                  <a:schemeClr val="accent3">
                    <a:lumMod val="25000"/>
                  </a:schemeClr>
                </a:solidFill>
                <a:latin typeface="Abadi" panose="020B0604020104020204" pitchFamily="34" charset="0"/>
              </a:rPr>
              <a:t>Higher payload masses (e.g., &gt;10,000 kg) are more likely to be successful at KSC LC 39A.</a:t>
            </a:r>
          </a:p>
          <a:p>
            <a:pPr lvl="1">
              <a:lnSpc>
                <a:spcPct val="100000"/>
              </a:lnSpc>
              <a:spcBef>
                <a:spcPts val="600"/>
              </a:spcBef>
            </a:pPr>
            <a:r>
              <a:rPr lang="en-CA" sz="1000" dirty="0">
                <a:solidFill>
                  <a:schemeClr val="accent3">
                    <a:lumMod val="25000"/>
                  </a:schemeClr>
                </a:solidFill>
                <a:latin typeface="Abadi" panose="020B0604020104020204" pitchFamily="34" charset="0"/>
              </a:rPr>
              <a:t>For medium payloads (4,000–8,000 kg), success rates are more evenly distributed across sites.</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100" dirty="0">
                <a:solidFill>
                  <a:schemeClr val="accent3">
                    <a:lumMod val="25000"/>
                  </a:schemeClr>
                </a:solidFill>
                <a:latin typeface="Abadi" panose="020B0604020104020204" pitchFamily="34" charset="0"/>
              </a:rPr>
              <a:t>Demonstrates that payload mass impacts the likelihood of first-stage recovery.</a:t>
            </a:r>
          </a:p>
          <a:p>
            <a:pPr>
              <a:lnSpc>
                <a:spcPct val="100000"/>
              </a:lnSpc>
              <a:spcBef>
                <a:spcPts val="600"/>
              </a:spcBef>
            </a:pPr>
            <a:r>
              <a:rPr lang="en-CA" sz="1100" dirty="0">
                <a:solidFill>
                  <a:schemeClr val="accent3">
                    <a:lumMod val="25000"/>
                  </a:schemeClr>
                </a:solidFill>
                <a:latin typeface="Abadi" panose="020B0604020104020204" pitchFamily="34" charset="0"/>
              </a:rPr>
              <a:t>Highlights the role of launch sites in handling varying payload capacities and their recovery success rates.</a:t>
            </a:r>
            <a:endParaRPr lang="en-US" sz="11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439481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6755641" y="1404625"/>
            <a:ext cx="5100359" cy="4307557"/>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6105742" cy="539828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CA" sz="16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600" dirty="0">
                <a:solidFill>
                  <a:schemeClr val="accent3">
                    <a:lumMod val="25000"/>
                  </a:schemeClr>
                </a:solidFill>
                <a:latin typeface="Abadi" panose="020B0604020104020204" pitchFamily="34" charset="0"/>
              </a:rPr>
              <a:t>X-axis: Orbit types for SpaceX launches (e.g., GEO, LEO, GTO).</a:t>
            </a:r>
          </a:p>
          <a:p>
            <a:pPr>
              <a:lnSpc>
                <a:spcPct val="100000"/>
              </a:lnSpc>
              <a:spcBef>
                <a:spcPts val="600"/>
              </a:spcBef>
            </a:pPr>
            <a:r>
              <a:rPr lang="en-CA" sz="1600" dirty="0">
                <a:solidFill>
                  <a:schemeClr val="accent3">
                    <a:lumMod val="25000"/>
                  </a:schemeClr>
                </a:solidFill>
                <a:latin typeface="Abadi" panose="020B0604020104020204" pitchFamily="34" charset="0"/>
              </a:rPr>
              <a:t>Y-axis: Success rate of first-stage recovery for each orbit type (percentage of successful landings).</a:t>
            </a:r>
          </a:p>
          <a:p>
            <a:pPr marL="0" indent="0">
              <a:lnSpc>
                <a:spcPct val="100000"/>
              </a:lnSpc>
              <a:spcBef>
                <a:spcPts val="600"/>
              </a:spcBef>
              <a:buNone/>
            </a:pPr>
            <a:r>
              <a:rPr lang="en-CA" sz="1600" b="1" dirty="0">
                <a:solidFill>
                  <a:schemeClr val="accent3">
                    <a:lumMod val="25000"/>
                  </a:schemeClr>
                </a:solidFill>
                <a:latin typeface="Abadi" panose="020B0604020104020204" pitchFamily="34" charset="0"/>
              </a:rPr>
              <a:t>Insights:</a:t>
            </a:r>
          </a:p>
          <a:p>
            <a:pPr>
              <a:lnSpc>
                <a:spcPct val="100000"/>
              </a:lnSpc>
              <a:spcBef>
                <a:spcPts val="600"/>
              </a:spcBef>
            </a:pPr>
            <a:r>
              <a:rPr lang="en-CA" sz="1600" dirty="0">
                <a:solidFill>
                  <a:schemeClr val="accent3">
                    <a:lumMod val="25000"/>
                  </a:schemeClr>
                </a:solidFill>
                <a:latin typeface="Abadi" panose="020B0604020104020204" pitchFamily="34" charset="0"/>
              </a:rPr>
              <a:t>High Success Orbits:</a:t>
            </a:r>
          </a:p>
          <a:p>
            <a:pPr lvl="1">
              <a:lnSpc>
                <a:spcPct val="100000"/>
              </a:lnSpc>
              <a:spcBef>
                <a:spcPts val="600"/>
              </a:spcBef>
            </a:pPr>
            <a:r>
              <a:rPr lang="en-CA" sz="1000" dirty="0">
                <a:solidFill>
                  <a:schemeClr val="accent3">
                    <a:lumMod val="25000"/>
                  </a:schemeClr>
                </a:solidFill>
                <a:latin typeface="Abadi" panose="020B0604020104020204" pitchFamily="34" charset="0"/>
              </a:rPr>
              <a:t>ES-L1, GEO, HEO, and SSO exhibit 100% success rates, indicating reliable first-stage recoveries in these orbits.</a:t>
            </a:r>
          </a:p>
          <a:p>
            <a:pPr lvl="1">
              <a:lnSpc>
                <a:spcPct val="100000"/>
              </a:lnSpc>
              <a:spcBef>
                <a:spcPts val="600"/>
              </a:spcBef>
            </a:pPr>
            <a:r>
              <a:rPr lang="en-CA" sz="1000" dirty="0">
                <a:solidFill>
                  <a:schemeClr val="accent3">
                    <a:lumMod val="25000"/>
                  </a:schemeClr>
                </a:solidFill>
                <a:latin typeface="Abadi" panose="020B0604020104020204" pitchFamily="34" charset="0"/>
              </a:rPr>
              <a:t>VLEO (Very Low Earth Orbit) also demonstrates a high success rate, close to 80%.</a:t>
            </a:r>
          </a:p>
          <a:p>
            <a:pPr>
              <a:lnSpc>
                <a:spcPct val="100000"/>
              </a:lnSpc>
              <a:spcBef>
                <a:spcPts val="600"/>
              </a:spcBef>
            </a:pPr>
            <a:r>
              <a:rPr lang="en-CA" sz="1600" dirty="0">
                <a:solidFill>
                  <a:schemeClr val="accent3">
                    <a:lumMod val="25000"/>
                  </a:schemeClr>
                </a:solidFill>
                <a:latin typeface="Abadi" panose="020B0604020104020204" pitchFamily="34" charset="0"/>
              </a:rPr>
              <a:t>Moderate Success Orbits:</a:t>
            </a:r>
          </a:p>
          <a:p>
            <a:pPr lvl="1">
              <a:lnSpc>
                <a:spcPct val="100000"/>
              </a:lnSpc>
              <a:spcBef>
                <a:spcPts val="600"/>
              </a:spcBef>
            </a:pPr>
            <a:r>
              <a:rPr lang="en-CA" sz="1000" dirty="0">
                <a:solidFill>
                  <a:schemeClr val="accent3">
                    <a:lumMod val="25000"/>
                  </a:schemeClr>
                </a:solidFill>
                <a:latin typeface="Abadi" panose="020B0604020104020204" pitchFamily="34" charset="0"/>
              </a:rPr>
              <a:t>LEO (Low Earth Orbit) and MEO (Medium Earth Orbit) have success rates around 60–70%.</a:t>
            </a:r>
          </a:p>
          <a:p>
            <a:pPr lvl="1">
              <a:lnSpc>
                <a:spcPct val="100000"/>
              </a:lnSpc>
              <a:spcBef>
                <a:spcPts val="600"/>
              </a:spcBef>
            </a:pPr>
            <a:r>
              <a:rPr lang="en-CA" sz="1000" dirty="0">
                <a:solidFill>
                  <a:schemeClr val="accent3">
                    <a:lumMod val="25000"/>
                  </a:schemeClr>
                </a:solidFill>
                <a:latin typeface="Abadi" panose="020B0604020104020204" pitchFamily="34" charset="0"/>
              </a:rPr>
              <a:t>These orbits are commonly used for communication satellites and require medium payloads.</a:t>
            </a:r>
          </a:p>
          <a:p>
            <a:pPr>
              <a:lnSpc>
                <a:spcPct val="100000"/>
              </a:lnSpc>
              <a:spcBef>
                <a:spcPts val="600"/>
              </a:spcBef>
            </a:pPr>
            <a:r>
              <a:rPr lang="en-CA" sz="1600" dirty="0">
                <a:solidFill>
                  <a:schemeClr val="accent3">
                    <a:lumMod val="25000"/>
                  </a:schemeClr>
                </a:solidFill>
                <a:latin typeface="Abadi" panose="020B0604020104020204" pitchFamily="34" charset="0"/>
              </a:rPr>
              <a:t>Low Success Orbit:</a:t>
            </a:r>
          </a:p>
          <a:p>
            <a:pPr lvl="1">
              <a:lnSpc>
                <a:spcPct val="100000"/>
              </a:lnSpc>
              <a:spcBef>
                <a:spcPts val="600"/>
              </a:spcBef>
            </a:pPr>
            <a:r>
              <a:rPr lang="en-CA" sz="1000" dirty="0">
                <a:solidFill>
                  <a:schemeClr val="accent3">
                    <a:lumMod val="25000"/>
                  </a:schemeClr>
                </a:solidFill>
                <a:latin typeface="Abadi" panose="020B0604020104020204" pitchFamily="34" charset="0"/>
              </a:rPr>
              <a:t>GTO (Geostationary Transfer Orbit) shows the lowest success rate (~40%). This reflects the challenges associated with recovering first stages due to high payload energy requirements for this orbit.</a:t>
            </a:r>
          </a:p>
          <a:p>
            <a:pPr marL="0" indent="0">
              <a:lnSpc>
                <a:spcPct val="100000"/>
              </a:lnSpc>
              <a:spcBef>
                <a:spcPts val="600"/>
              </a:spcBef>
              <a:buNone/>
            </a:pPr>
            <a:r>
              <a:rPr lang="en-CA" sz="16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600" dirty="0">
                <a:solidFill>
                  <a:schemeClr val="accent3">
                    <a:lumMod val="25000"/>
                  </a:schemeClr>
                </a:solidFill>
                <a:latin typeface="Abadi" panose="020B0604020104020204" pitchFamily="34" charset="0"/>
              </a:rPr>
              <a:t>The chart highlights the varying recovery difficulties across orbit types, helping decision-makers optimize launch parameters for first-stage reuse.</a:t>
            </a:r>
          </a:p>
          <a:p>
            <a:pPr>
              <a:lnSpc>
                <a:spcPct val="100000"/>
              </a:lnSpc>
              <a:spcBef>
                <a:spcPts val="600"/>
              </a:spcBef>
            </a:pPr>
            <a:r>
              <a:rPr lang="en-CA" sz="1600" dirty="0">
                <a:solidFill>
                  <a:schemeClr val="accent3">
                    <a:lumMod val="25000"/>
                  </a:schemeClr>
                </a:solidFill>
                <a:latin typeface="Abadi" panose="020B0604020104020204" pitchFamily="34" charset="0"/>
              </a:rPr>
              <a:t>Success trends indicate which orbits are more predictable for cost-efficient launches, crucial for mission planning and profitability.</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28416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4066548" y="1421725"/>
            <a:ext cx="7777161" cy="3835907"/>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3584067" cy="53982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100" dirty="0">
                <a:solidFill>
                  <a:schemeClr val="accent3">
                    <a:lumMod val="25000"/>
                  </a:schemeClr>
                </a:solidFill>
                <a:latin typeface="Abadi" panose="020B0604020104020204" pitchFamily="34" charset="0"/>
              </a:rPr>
              <a:t>X-axis: Flight number, representing the chronological sequence of SpaceX launches.</a:t>
            </a:r>
          </a:p>
          <a:p>
            <a:pPr>
              <a:lnSpc>
                <a:spcPct val="100000"/>
              </a:lnSpc>
              <a:spcBef>
                <a:spcPts val="600"/>
              </a:spcBef>
            </a:pPr>
            <a:r>
              <a:rPr lang="en-CA" sz="1100" dirty="0">
                <a:solidFill>
                  <a:schemeClr val="accent3">
                    <a:lumMod val="25000"/>
                  </a:schemeClr>
                </a:solidFill>
                <a:latin typeface="Abadi" panose="020B0604020104020204" pitchFamily="34" charset="0"/>
              </a:rPr>
              <a:t>Y-axis: Different orbit types, such as LEO, ISS, GTO, and more.</a:t>
            </a:r>
          </a:p>
          <a:p>
            <a:pPr>
              <a:lnSpc>
                <a:spcPct val="100000"/>
              </a:lnSpc>
              <a:spcBef>
                <a:spcPts val="600"/>
              </a:spcBef>
            </a:pPr>
            <a:r>
              <a:rPr lang="en-CA" sz="1100" dirty="0">
                <a:solidFill>
                  <a:schemeClr val="accent3">
                    <a:lumMod val="25000"/>
                  </a:schemeClr>
                </a:solidFill>
                <a:latin typeface="Abadi" panose="020B0604020104020204" pitchFamily="34" charset="0"/>
              </a:rPr>
              <a:t>Color Coding:</a:t>
            </a:r>
          </a:p>
          <a:p>
            <a:pPr lvl="1">
              <a:lnSpc>
                <a:spcPct val="100000"/>
              </a:lnSpc>
              <a:spcBef>
                <a:spcPts val="600"/>
              </a:spcBef>
            </a:pPr>
            <a:r>
              <a:rPr lang="en-CA" sz="700" dirty="0">
                <a:solidFill>
                  <a:schemeClr val="accent3">
                    <a:lumMod val="25000"/>
                  </a:schemeClr>
                </a:solidFill>
                <a:latin typeface="Abadi" panose="020B0604020104020204" pitchFamily="34" charset="0"/>
              </a:rPr>
              <a:t>Orange dots represent successful landings (class = 1).</a:t>
            </a:r>
          </a:p>
          <a:p>
            <a:pPr lvl="1">
              <a:lnSpc>
                <a:spcPct val="100000"/>
              </a:lnSpc>
              <a:spcBef>
                <a:spcPts val="600"/>
              </a:spcBef>
            </a:pPr>
            <a:r>
              <a:rPr lang="en-CA" sz="700" dirty="0">
                <a:solidFill>
                  <a:schemeClr val="accent3">
                    <a:lumMod val="25000"/>
                  </a:schemeClr>
                </a:solidFill>
                <a:latin typeface="Abadi" panose="020B0604020104020204" pitchFamily="34" charset="0"/>
              </a:rPr>
              <a:t>Blue dots represent failed landings (class = 0).</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Insights:</a:t>
            </a:r>
          </a:p>
          <a:p>
            <a:pPr>
              <a:lnSpc>
                <a:spcPct val="100000"/>
              </a:lnSpc>
              <a:spcBef>
                <a:spcPts val="600"/>
              </a:spcBef>
            </a:pPr>
            <a:r>
              <a:rPr lang="en-CA" sz="1100" dirty="0">
                <a:solidFill>
                  <a:schemeClr val="accent3">
                    <a:lumMod val="25000"/>
                  </a:schemeClr>
                </a:solidFill>
                <a:latin typeface="Abadi" panose="020B0604020104020204" pitchFamily="34" charset="0"/>
              </a:rPr>
              <a:t>LEO and ISS Orbits:</a:t>
            </a:r>
          </a:p>
          <a:p>
            <a:pPr lvl="1">
              <a:lnSpc>
                <a:spcPct val="100000"/>
              </a:lnSpc>
              <a:spcBef>
                <a:spcPts val="600"/>
              </a:spcBef>
            </a:pPr>
            <a:r>
              <a:rPr lang="en-CA" sz="700" dirty="0">
                <a:solidFill>
                  <a:schemeClr val="accent3">
                    <a:lumMod val="25000"/>
                  </a:schemeClr>
                </a:solidFill>
                <a:latin typeface="Abadi" panose="020B0604020104020204" pitchFamily="34" charset="0"/>
              </a:rPr>
              <a:t>A relatively high number of successful landings (orange dots) across multiple flight numbers, indicating consistent recovery performance for these orbits.</a:t>
            </a:r>
          </a:p>
          <a:p>
            <a:pPr>
              <a:lnSpc>
                <a:spcPct val="100000"/>
              </a:lnSpc>
              <a:spcBef>
                <a:spcPts val="600"/>
              </a:spcBef>
            </a:pPr>
            <a:r>
              <a:rPr lang="en-CA" sz="1100" dirty="0">
                <a:solidFill>
                  <a:schemeClr val="accent3">
                    <a:lumMod val="25000"/>
                  </a:schemeClr>
                </a:solidFill>
                <a:latin typeface="Abadi" panose="020B0604020104020204" pitchFamily="34" charset="0"/>
              </a:rPr>
              <a:t>GTO Orbit:</a:t>
            </a:r>
          </a:p>
          <a:p>
            <a:pPr lvl="1">
              <a:lnSpc>
                <a:spcPct val="100000"/>
              </a:lnSpc>
              <a:spcBef>
                <a:spcPts val="600"/>
              </a:spcBef>
            </a:pPr>
            <a:r>
              <a:rPr lang="en-CA" sz="700" dirty="0">
                <a:solidFill>
                  <a:schemeClr val="accent3">
                    <a:lumMod val="25000"/>
                  </a:schemeClr>
                </a:solidFill>
                <a:latin typeface="Abadi" panose="020B0604020104020204" pitchFamily="34" charset="0"/>
              </a:rPr>
              <a:t>Success is less frequent, particularly in earlier flights, reflecting the challenges associated with recovering rockets due to the energy demands of this orbit.</a:t>
            </a:r>
          </a:p>
          <a:p>
            <a:pPr>
              <a:lnSpc>
                <a:spcPct val="100000"/>
              </a:lnSpc>
              <a:spcBef>
                <a:spcPts val="600"/>
              </a:spcBef>
            </a:pPr>
            <a:r>
              <a:rPr lang="en-CA" sz="1100" dirty="0">
                <a:solidFill>
                  <a:schemeClr val="accent3">
                    <a:lumMod val="25000"/>
                  </a:schemeClr>
                </a:solidFill>
                <a:latin typeface="Abadi" panose="020B0604020104020204" pitchFamily="34" charset="0"/>
              </a:rPr>
              <a:t>Trends Over Time:</a:t>
            </a:r>
          </a:p>
          <a:p>
            <a:pPr lvl="1">
              <a:lnSpc>
                <a:spcPct val="100000"/>
              </a:lnSpc>
              <a:spcBef>
                <a:spcPts val="600"/>
              </a:spcBef>
            </a:pPr>
            <a:r>
              <a:rPr lang="en-CA" sz="700" dirty="0">
                <a:solidFill>
                  <a:schemeClr val="accent3">
                    <a:lumMod val="25000"/>
                  </a:schemeClr>
                </a:solidFill>
                <a:latin typeface="Abadi" panose="020B0604020104020204" pitchFamily="34" charset="0"/>
              </a:rPr>
              <a:t>The likelihood of successful landings increases with higher flight numbers, suggesting improvements in technology and operational efficiency over time.</a:t>
            </a:r>
          </a:p>
          <a:p>
            <a:pPr>
              <a:lnSpc>
                <a:spcPct val="100000"/>
              </a:lnSpc>
              <a:spcBef>
                <a:spcPts val="600"/>
              </a:spcBef>
            </a:pPr>
            <a:r>
              <a:rPr lang="en-CA" sz="1100" dirty="0">
                <a:solidFill>
                  <a:schemeClr val="accent3">
                    <a:lumMod val="25000"/>
                  </a:schemeClr>
                </a:solidFill>
                <a:latin typeface="Abadi" panose="020B0604020104020204" pitchFamily="34" charset="0"/>
              </a:rPr>
              <a:t>Other Orbits (e.g., SSO, HEO):</a:t>
            </a:r>
          </a:p>
          <a:p>
            <a:pPr lvl="1">
              <a:lnSpc>
                <a:spcPct val="100000"/>
              </a:lnSpc>
              <a:spcBef>
                <a:spcPts val="600"/>
              </a:spcBef>
            </a:pPr>
            <a:r>
              <a:rPr lang="en-CA" sz="700" dirty="0">
                <a:solidFill>
                  <a:schemeClr val="accent3">
                    <a:lumMod val="25000"/>
                  </a:schemeClr>
                </a:solidFill>
                <a:latin typeface="Abadi" panose="020B0604020104020204" pitchFamily="34" charset="0"/>
              </a:rPr>
              <a:t>Smaller sample sizes but generally show higher success rates, particularly for SSO.</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100" dirty="0">
                <a:solidFill>
                  <a:schemeClr val="accent3">
                    <a:lumMod val="25000"/>
                  </a:schemeClr>
                </a:solidFill>
                <a:latin typeface="Abadi" panose="020B0604020104020204" pitchFamily="34" charset="0"/>
              </a:rPr>
              <a:t>This plot highlights the correlation between flight experience and recovery success rates across different orbit types, providing key insights for mission planning and reliability assessments.</a:t>
            </a:r>
            <a:endParaRPr lang="en-US" sz="11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571794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4091559" y="1421725"/>
            <a:ext cx="7727138" cy="3835907"/>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3584067" cy="53982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CA" sz="10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000" dirty="0">
                <a:solidFill>
                  <a:schemeClr val="accent3">
                    <a:lumMod val="25000"/>
                  </a:schemeClr>
                </a:solidFill>
                <a:latin typeface="Abadi" panose="020B0604020104020204" pitchFamily="34" charset="0"/>
              </a:rPr>
              <a:t>X-axis: Payload Mass (in kilograms), representing the weight of the payload carried by the rocket.</a:t>
            </a:r>
          </a:p>
          <a:p>
            <a:pPr>
              <a:lnSpc>
                <a:spcPct val="100000"/>
              </a:lnSpc>
              <a:spcBef>
                <a:spcPts val="600"/>
              </a:spcBef>
            </a:pPr>
            <a:r>
              <a:rPr lang="en-CA" sz="1000" dirty="0">
                <a:solidFill>
                  <a:schemeClr val="accent3">
                    <a:lumMod val="25000"/>
                  </a:schemeClr>
                </a:solidFill>
                <a:latin typeface="Abadi" panose="020B0604020104020204" pitchFamily="34" charset="0"/>
              </a:rPr>
              <a:t>Y-axis: Different orbit types (e.g., LEO, ISS, GTO), specifying the target orbit of the payload.</a:t>
            </a:r>
          </a:p>
          <a:p>
            <a:pPr>
              <a:lnSpc>
                <a:spcPct val="100000"/>
              </a:lnSpc>
              <a:spcBef>
                <a:spcPts val="600"/>
              </a:spcBef>
            </a:pPr>
            <a:r>
              <a:rPr lang="en-CA" sz="1000" dirty="0">
                <a:solidFill>
                  <a:schemeClr val="accent3">
                    <a:lumMod val="25000"/>
                  </a:schemeClr>
                </a:solidFill>
                <a:latin typeface="Abadi" panose="020B0604020104020204" pitchFamily="34" charset="0"/>
              </a:rPr>
              <a:t>Color Coding:</a:t>
            </a:r>
          </a:p>
          <a:p>
            <a:pPr lvl="1">
              <a:lnSpc>
                <a:spcPct val="100000"/>
              </a:lnSpc>
              <a:spcBef>
                <a:spcPts val="600"/>
              </a:spcBef>
            </a:pPr>
            <a:r>
              <a:rPr lang="en-CA" sz="600" dirty="0">
                <a:solidFill>
                  <a:schemeClr val="accent3">
                    <a:lumMod val="25000"/>
                  </a:schemeClr>
                </a:solidFill>
                <a:latin typeface="Abadi" panose="020B0604020104020204" pitchFamily="34" charset="0"/>
              </a:rPr>
              <a:t>Orange dots represent successful missions (class = 1).</a:t>
            </a:r>
          </a:p>
          <a:p>
            <a:pPr lvl="1">
              <a:lnSpc>
                <a:spcPct val="100000"/>
              </a:lnSpc>
              <a:spcBef>
                <a:spcPts val="600"/>
              </a:spcBef>
            </a:pPr>
            <a:r>
              <a:rPr lang="en-CA" sz="600" dirty="0">
                <a:solidFill>
                  <a:schemeClr val="accent3">
                    <a:lumMod val="25000"/>
                  </a:schemeClr>
                </a:solidFill>
                <a:latin typeface="Abadi" panose="020B0604020104020204" pitchFamily="34" charset="0"/>
              </a:rPr>
              <a:t>Blue dots represent failed missions (class = 0).</a:t>
            </a:r>
          </a:p>
          <a:p>
            <a:pPr marL="0" indent="0">
              <a:lnSpc>
                <a:spcPct val="100000"/>
              </a:lnSpc>
              <a:spcBef>
                <a:spcPts val="600"/>
              </a:spcBef>
              <a:buNone/>
            </a:pPr>
            <a:r>
              <a:rPr lang="en-CA" sz="1000" b="1" dirty="0">
                <a:solidFill>
                  <a:schemeClr val="accent3">
                    <a:lumMod val="25000"/>
                  </a:schemeClr>
                </a:solidFill>
                <a:latin typeface="Abadi" panose="020B0604020104020204" pitchFamily="34" charset="0"/>
              </a:rPr>
              <a:t>Insights:</a:t>
            </a:r>
          </a:p>
          <a:p>
            <a:pPr>
              <a:lnSpc>
                <a:spcPct val="100000"/>
              </a:lnSpc>
              <a:spcBef>
                <a:spcPts val="600"/>
              </a:spcBef>
            </a:pPr>
            <a:r>
              <a:rPr lang="en-CA" sz="1000" dirty="0">
                <a:solidFill>
                  <a:schemeClr val="accent3">
                    <a:lumMod val="25000"/>
                  </a:schemeClr>
                </a:solidFill>
                <a:latin typeface="Abadi" panose="020B0604020104020204" pitchFamily="34" charset="0"/>
              </a:rPr>
              <a:t>LEO (Low Earth Orbit):</a:t>
            </a:r>
          </a:p>
          <a:p>
            <a:pPr lvl="1">
              <a:lnSpc>
                <a:spcPct val="100000"/>
              </a:lnSpc>
              <a:spcBef>
                <a:spcPts val="600"/>
              </a:spcBef>
            </a:pPr>
            <a:r>
              <a:rPr lang="en-CA" sz="600" dirty="0">
                <a:solidFill>
                  <a:schemeClr val="accent3">
                    <a:lumMod val="25000"/>
                  </a:schemeClr>
                </a:solidFill>
                <a:latin typeface="Abadi" panose="020B0604020104020204" pitchFamily="34" charset="0"/>
              </a:rPr>
              <a:t>Accommodates a wide range of payload masses, with relatively high success rates (many orange dots).</a:t>
            </a:r>
          </a:p>
          <a:p>
            <a:pPr lvl="1">
              <a:lnSpc>
                <a:spcPct val="100000"/>
              </a:lnSpc>
              <a:spcBef>
                <a:spcPts val="600"/>
              </a:spcBef>
            </a:pPr>
            <a:r>
              <a:rPr lang="en-CA" sz="600" dirty="0">
                <a:solidFill>
                  <a:schemeClr val="accent3">
                    <a:lumMod val="25000"/>
                  </a:schemeClr>
                </a:solidFill>
                <a:latin typeface="Abadi" panose="020B0604020104020204" pitchFamily="34" charset="0"/>
              </a:rPr>
              <a:t>Suitable for heavy payloads with consistent success outcomes.</a:t>
            </a:r>
          </a:p>
          <a:p>
            <a:pPr>
              <a:lnSpc>
                <a:spcPct val="100000"/>
              </a:lnSpc>
              <a:spcBef>
                <a:spcPts val="600"/>
              </a:spcBef>
            </a:pPr>
            <a:r>
              <a:rPr lang="en-CA" sz="1000" dirty="0">
                <a:solidFill>
                  <a:schemeClr val="accent3">
                    <a:lumMod val="25000"/>
                  </a:schemeClr>
                </a:solidFill>
                <a:latin typeface="Abadi" panose="020B0604020104020204" pitchFamily="34" charset="0"/>
              </a:rPr>
              <a:t>GTO (Geostationary Transfer Orbit):</a:t>
            </a:r>
          </a:p>
          <a:p>
            <a:pPr lvl="1">
              <a:lnSpc>
                <a:spcPct val="100000"/>
              </a:lnSpc>
              <a:spcBef>
                <a:spcPts val="600"/>
              </a:spcBef>
            </a:pPr>
            <a:r>
              <a:rPr lang="en-CA" sz="600" dirty="0">
                <a:solidFill>
                  <a:schemeClr val="accent3">
                    <a:lumMod val="25000"/>
                  </a:schemeClr>
                </a:solidFill>
                <a:latin typeface="Abadi" panose="020B0604020104020204" pitchFamily="34" charset="0"/>
              </a:rPr>
              <a:t>Displays mixed success for payloads, particularly for medium to heavy payload ranges.</a:t>
            </a:r>
          </a:p>
          <a:p>
            <a:pPr lvl="1">
              <a:lnSpc>
                <a:spcPct val="100000"/>
              </a:lnSpc>
              <a:spcBef>
                <a:spcPts val="600"/>
              </a:spcBef>
            </a:pPr>
            <a:r>
              <a:rPr lang="en-CA" sz="600" dirty="0">
                <a:solidFill>
                  <a:schemeClr val="accent3">
                    <a:lumMod val="25000"/>
                  </a:schemeClr>
                </a:solidFill>
                <a:latin typeface="Abadi" panose="020B0604020104020204" pitchFamily="34" charset="0"/>
              </a:rPr>
              <a:t>Higher payload mass appears to decrease success probability.</a:t>
            </a:r>
          </a:p>
          <a:p>
            <a:pPr>
              <a:lnSpc>
                <a:spcPct val="100000"/>
              </a:lnSpc>
              <a:spcBef>
                <a:spcPts val="600"/>
              </a:spcBef>
            </a:pPr>
            <a:r>
              <a:rPr lang="en-CA" sz="1000" dirty="0">
                <a:solidFill>
                  <a:schemeClr val="accent3">
                    <a:lumMod val="25000"/>
                  </a:schemeClr>
                </a:solidFill>
                <a:latin typeface="Abadi" panose="020B0604020104020204" pitchFamily="34" charset="0"/>
              </a:rPr>
              <a:t>ISS and SSO Orbits:</a:t>
            </a:r>
          </a:p>
          <a:p>
            <a:pPr lvl="1">
              <a:lnSpc>
                <a:spcPct val="100000"/>
              </a:lnSpc>
              <a:spcBef>
                <a:spcPts val="600"/>
              </a:spcBef>
            </a:pPr>
            <a:r>
              <a:rPr lang="en-CA" sz="600" dirty="0">
                <a:solidFill>
                  <a:schemeClr val="accent3">
                    <a:lumMod val="25000"/>
                  </a:schemeClr>
                </a:solidFill>
                <a:latin typeface="Abadi" panose="020B0604020104020204" pitchFamily="34" charset="0"/>
              </a:rPr>
              <a:t>Generally, high success rates for varying payload masses, with fewer data points indicating moderate use of these orbits.</a:t>
            </a:r>
          </a:p>
          <a:p>
            <a:pPr>
              <a:lnSpc>
                <a:spcPct val="100000"/>
              </a:lnSpc>
              <a:spcBef>
                <a:spcPts val="600"/>
              </a:spcBef>
            </a:pPr>
            <a:r>
              <a:rPr lang="en-CA" sz="1000" dirty="0">
                <a:solidFill>
                  <a:schemeClr val="accent3">
                    <a:lumMod val="25000"/>
                  </a:schemeClr>
                </a:solidFill>
                <a:latin typeface="Abadi" panose="020B0604020104020204" pitchFamily="34" charset="0"/>
              </a:rPr>
              <a:t>High Payload Masses:</a:t>
            </a:r>
          </a:p>
          <a:p>
            <a:pPr lvl="1">
              <a:lnSpc>
                <a:spcPct val="100000"/>
              </a:lnSpc>
              <a:spcBef>
                <a:spcPts val="600"/>
              </a:spcBef>
            </a:pPr>
            <a:r>
              <a:rPr lang="en-CA" sz="600" dirty="0">
                <a:solidFill>
                  <a:schemeClr val="accent3">
                    <a:lumMod val="25000"/>
                  </a:schemeClr>
                </a:solidFill>
                <a:latin typeface="Abadi" panose="020B0604020104020204" pitchFamily="34" charset="0"/>
              </a:rPr>
              <a:t>Heavier payloads (10,000+ kg) are associated with specific orbit types (e.g., GTO, LEO) and show mixed recovery outcomes.</a:t>
            </a:r>
          </a:p>
          <a:p>
            <a:pPr marL="0" indent="0">
              <a:lnSpc>
                <a:spcPct val="100000"/>
              </a:lnSpc>
              <a:spcBef>
                <a:spcPts val="600"/>
              </a:spcBef>
              <a:buNone/>
            </a:pPr>
            <a:r>
              <a:rPr lang="en-CA" sz="10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000" dirty="0">
                <a:solidFill>
                  <a:schemeClr val="accent3">
                    <a:lumMod val="25000"/>
                  </a:schemeClr>
                </a:solidFill>
                <a:latin typeface="Abadi" panose="020B0604020104020204" pitchFamily="34" charset="0"/>
              </a:rPr>
              <a:t>This plot highlights the relationship between payload mass and orbit types, providing insights into which payload-orbit combinations are more likely to succeed. It aids in strategic planning for future launches by balancing payload requirements with mission success probabilities.</a:t>
            </a:r>
            <a:endParaRPr lang="en-US" sz="1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87751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5281863" y="1404626"/>
            <a:ext cx="6574138" cy="4193318"/>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4777420" cy="539828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CA" sz="1400" b="1" dirty="0">
                <a:solidFill>
                  <a:schemeClr val="accent3">
                    <a:lumMod val="25000"/>
                  </a:schemeClr>
                </a:solidFill>
                <a:latin typeface="Abadi" panose="020B0604020104020204" pitchFamily="34" charset="0"/>
              </a:rPr>
              <a:t>Chart Description:</a:t>
            </a:r>
          </a:p>
          <a:p>
            <a:pPr>
              <a:lnSpc>
                <a:spcPct val="100000"/>
              </a:lnSpc>
              <a:spcBef>
                <a:spcPts val="600"/>
              </a:spcBef>
            </a:pPr>
            <a:r>
              <a:rPr lang="en-CA" sz="1400" dirty="0">
                <a:solidFill>
                  <a:schemeClr val="accent3">
                    <a:lumMod val="25000"/>
                  </a:schemeClr>
                </a:solidFill>
                <a:latin typeface="Abadi" panose="020B0604020104020204" pitchFamily="34" charset="0"/>
              </a:rPr>
              <a:t>X-axis: Year, showing the timeline of Falcon 9 launches.</a:t>
            </a:r>
          </a:p>
          <a:p>
            <a:pPr>
              <a:lnSpc>
                <a:spcPct val="100000"/>
              </a:lnSpc>
              <a:spcBef>
                <a:spcPts val="600"/>
              </a:spcBef>
            </a:pPr>
            <a:r>
              <a:rPr lang="en-CA" sz="1400" dirty="0">
                <a:solidFill>
                  <a:schemeClr val="accent3">
                    <a:lumMod val="25000"/>
                  </a:schemeClr>
                </a:solidFill>
                <a:latin typeface="Abadi" panose="020B0604020104020204" pitchFamily="34" charset="0"/>
              </a:rPr>
              <a:t>Y-axis: Average success rate, representing the proportion of successful launches each year.</a:t>
            </a:r>
          </a:p>
          <a:p>
            <a:pPr>
              <a:lnSpc>
                <a:spcPct val="100000"/>
              </a:lnSpc>
              <a:spcBef>
                <a:spcPts val="600"/>
              </a:spcBef>
            </a:pPr>
            <a:r>
              <a:rPr lang="en-CA" sz="1400" dirty="0">
                <a:solidFill>
                  <a:schemeClr val="accent3">
                    <a:lumMod val="25000"/>
                  </a:schemeClr>
                </a:solidFill>
                <a:latin typeface="Abadi" panose="020B0604020104020204" pitchFamily="34" charset="0"/>
              </a:rPr>
              <a:t>Line Plot: The blue line connects the yearly success rates.</a:t>
            </a:r>
          </a:p>
          <a:p>
            <a:pPr marL="0" indent="0">
              <a:lnSpc>
                <a:spcPct val="100000"/>
              </a:lnSpc>
              <a:spcBef>
                <a:spcPts val="600"/>
              </a:spcBef>
              <a:buNone/>
            </a:pPr>
            <a:r>
              <a:rPr lang="en-CA" sz="1400" b="1" dirty="0">
                <a:solidFill>
                  <a:schemeClr val="accent3">
                    <a:lumMod val="25000"/>
                  </a:schemeClr>
                </a:solidFill>
                <a:latin typeface="Abadi" panose="020B0604020104020204" pitchFamily="34" charset="0"/>
              </a:rPr>
              <a:t>Insights:</a:t>
            </a:r>
          </a:p>
          <a:p>
            <a:pPr>
              <a:lnSpc>
                <a:spcPct val="100000"/>
              </a:lnSpc>
              <a:spcBef>
                <a:spcPts val="600"/>
              </a:spcBef>
            </a:pPr>
            <a:r>
              <a:rPr lang="en-CA" sz="1400" dirty="0">
                <a:solidFill>
                  <a:schemeClr val="accent3">
                    <a:lumMod val="25000"/>
                  </a:schemeClr>
                </a:solidFill>
                <a:latin typeface="Abadi" panose="020B0604020104020204" pitchFamily="34" charset="0"/>
              </a:rPr>
              <a:t>Initial Years (2010-2013):</a:t>
            </a:r>
          </a:p>
          <a:p>
            <a:pPr lvl="1">
              <a:lnSpc>
                <a:spcPct val="100000"/>
              </a:lnSpc>
              <a:spcBef>
                <a:spcPts val="600"/>
              </a:spcBef>
            </a:pPr>
            <a:r>
              <a:rPr lang="en-CA" sz="1200" dirty="0">
                <a:solidFill>
                  <a:schemeClr val="accent3">
                    <a:lumMod val="25000"/>
                  </a:schemeClr>
                </a:solidFill>
                <a:latin typeface="Abadi" panose="020B0604020104020204" pitchFamily="34" charset="0"/>
              </a:rPr>
              <a:t>The success rate was low, reflecting the experimental phase of Falcon 9 launches.</a:t>
            </a:r>
          </a:p>
          <a:p>
            <a:pPr>
              <a:lnSpc>
                <a:spcPct val="100000"/>
              </a:lnSpc>
              <a:spcBef>
                <a:spcPts val="600"/>
              </a:spcBef>
            </a:pPr>
            <a:r>
              <a:rPr lang="en-CA" sz="1400" dirty="0">
                <a:solidFill>
                  <a:schemeClr val="accent3">
                    <a:lumMod val="25000"/>
                  </a:schemeClr>
                </a:solidFill>
                <a:latin typeface="Abadi" panose="020B0604020104020204" pitchFamily="34" charset="0"/>
              </a:rPr>
              <a:t>Steady Growth (2014-2016):</a:t>
            </a:r>
          </a:p>
          <a:p>
            <a:pPr lvl="1">
              <a:lnSpc>
                <a:spcPct val="100000"/>
              </a:lnSpc>
              <a:spcBef>
                <a:spcPts val="600"/>
              </a:spcBef>
            </a:pPr>
            <a:r>
              <a:rPr lang="en-CA" sz="1200" dirty="0">
                <a:solidFill>
                  <a:schemeClr val="accent3">
                    <a:lumMod val="25000"/>
                  </a:schemeClr>
                </a:solidFill>
                <a:latin typeface="Abadi" panose="020B0604020104020204" pitchFamily="34" charset="0"/>
              </a:rPr>
              <a:t>A significant improvement in success rate, driven by SpaceX's advancements in rocket reusability and technology.</a:t>
            </a:r>
          </a:p>
          <a:p>
            <a:pPr>
              <a:lnSpc>
                <a:spcPct val="100000"/>
              </a:lnSpc>
              <a:spcBef>
                <a:spcPts val="600"/>
              </a:spcBef>
            </a:pPr>
            <a:r>
              <a:rPr lang="en-CA" sz="1400" dirty="0">
                <a:solidFill>
                  <a:schemeClr val="accent3">
                    <a:lumMod val="25000"/>
                  </a:schemeClr>
                </a:solidFill>
                <a:latin typeface="Abadi" panose="020B0604020104020204" pitchFamily="34" charset="0"/>
              </a:rPr>
              <a:t>Fluctuations (2017-2018):</a:t>
            </a:r>
          </a:p>
          <a:p>
            <a:pPr lvl="1">
              <a:lnSpc>
                <a:spcPct val="100000"/>
              </a:lnSpc>
              <a:spcBef>
                <a:spcPts val="600"/>
              </a:spcBef>
            </a:pPr>
            <a:r>
              <a:rPr lang="en-CA" sz="1200" dirty="0">
                <a:solidFill>
                  <a:schemeClr val="accent3">
                    <a:lumMod val="25000"/>
                  </a:schemeClr>
                </a:solidFill>
                <a:latin typeface="Abadi" panose="020B0604020104020204" pitchFamily="34" charset="0"/>
              </a:rPr>
              <a:t>A dip in 2018 suggests challenges in mission parameters or technical failures.</a:t>
            </a:r>
          </a:p>
          <a:p>
            <a:pPr>
              <a:lnSpc>
                <a:spcPct val="100000"/>
              </a:lnSpc>
              <a:spcBef>
                <a:spcPts val="600"/>
              </a:spcBef>
            </a:pPr>
            <a:r>
              <a:rPr lang="en-CA" sz="1400" dirty="0">
                <a:solidFill>
                  <a:schemeClr val="accent3">
                    <a:lumMod val="25000"/>
                  </a:schemeClr>
                </a:solidFill>
                <a:latin typeface="Abadi" panose="020B0604020104020204" pitchFamily="34" charset="0"/>
              </a:rPr>
              <a:t>Stabilization (2019-2020):</a:t>
            </a:r>
          </a:p>
          <a:p>
            <a:pPr lvl="1">
              <a:lnSpc>
                <a:spcPct val="100000"/>
              </a:lnSpc>
              <a:spcBef>
                <a:spcPts val="600"/>
              </a:spcBef>
            </a:pPr>
            <a:r>
              <a:rPr lang="en-CA" sz="1200" dirty="0">
                <a:solidFill>
                  <a:schemeClr val="accent3">
                    <a:lumMod val="25000"/>
                  </a:schemeClr>
                </a:solidFill>
                <a:latin typeface="Abadi" panose="020B0604020104020204" pitchFamily="34" charset="0"/>
              </a:rPr>
              <a:t>Consistently high success rates nearing 80%, indicating maturity in SpaceX's operational capabilities.</a:t>
            </a:r>
          </a:p>
          <a:p>
            <a:pPr marL="0" indent="0">
              <a:lnSpc>
                <a:spcPct val="100000"/>
              </a:lnSpc>
              <a:spcBef>
                <a:spcPts val="600"/>
              </a:spcBef>
              <a:buNone/>
            </a:pPr>
            <a:r>
              <a:rPr lang="en-CA" sz="14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400" dirty="0">
                <a:solidFill>
                  <a:schemeClr val="accent3">
                    <a:lumMod val="25000"/>
                  </a:schemeClr>
                </a:solidFill>
                <a:latin typeface="Abadi" panose="020B0604020104020204" pitchFamily="34" charset="0"/>
              </a:rPr>
              <a:t>This chart highlights SpaceX's progressive improvement in launch success rates over time, demonstrating the effectiveness of innovations like reusable rockets. It provides valuable insights for stakeholders into the reliability of Falcon 9 missions across different periods.</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13715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distinct "</a:t>
            </a:r>
            <a:r>
              <a:rPr lang="en-CA" sz="1900" dirty="0" err="1">
                <a:solidFill>
                  <a:schemeClr val="accent3">
                    <a:lumMod val="25000"/>
                  </a:schemeClr>
                </a:solidFill>
                <a:highlight>
                  <a:srgbClr val="C0C0C0"/>
                </a:highlight>
                <a:latin typeface="Abadi" panose="020B0604020104020204" pitchFamily="34" charset="0"/>
              </a:rPr>
              <a:t>Launch_Site</a:t>
            </a:r>
            <a:r>
              <a:rPr lang="en-CA" sz="1900" dirty="0">
                <a:solidFill>
                  <a:schemeClr val="accent3">
                    <a:lumMod val="25000"/>
                  </a:schemeClr>
                </a:solidFill>
                <a:highlight>
                  <a:srgbClr val="C0C0C0"/>
                </a:highlight>
                <a:latin typeface="Abadi" panose="020B0604020104020204" pitchFamily="34" charset="0"/>
              </a:rPr>
              <a:t>" from SPACEXTBL</a:t>
            </a:r>
          </a:p>
          <a:p>
            <a:pPr marL="0" indent="0">
              <a:lnSpc>
                <a:spcPct val="100000"/>
              </a:lnSpc>
              <a:spcBef>
                <a:spcPts val="1400"/>
              </a:spcBef>
              <a:buNone/>
            </a:pPr>
            <a:endParaRPr lang="en-CA" sz="1900" dirty="0">
              <a:solidFill>
                <a:schemeClr val="accent3">
                  <a:lumMod val="25000"/>
                </a:schemeClr>
              </a:solidFill>
              <a:highlight>
                <a:srgbClr val="C0C0C0"/>
              </a:highlight>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tretch>
            <a:fillRect/>
          </a:stretch>
        </p:blipFill>
        <p:spPr>
          <a:xfrm>
            <a:off x="335999" y="3428999"/>
            <a:ext cx="1925937" cy="2817573"/>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3693319"/>
          </a:xfrm>
          <a:prstGeom prst="rect">
            <a:avLst/>
          </a:prstGeom>
          <a:noFill/>
        </p:spPr>
        <p:txBody>
          <a:bodyPr wrap="square">
            <a:spAutoFit/>
          </a:bodyPr>
          <a:lstStyle/>
          <a:p>
            <a:pPr algn="l"/>
            <a:r>
              <a:rPr lang="en-US" b="1" dirty="0"/>
              <a:t>Explanation:</a:t>
            </a:r>
          </a:p>
          <a:p>
            <a:pPr marL="285750" indent="-285750" algn="l">
              <a:buFont typeface="Arial" panose="020B0604020202020204" pitchFamily="34" charset="0"/>
              <a:buChar char="•"/>
            </a:pPr>
            <a:r>
              <a:rPr lang="en-US" dirty="0"/>
              <a:t>The query retrieves all unique launch site names from the dataset.</a:t>
            </a:r>
          </a:p>
          <a:p>
            <a:pPr marL="742950" lvl="1" indent="-285750">
              <a:buFont typeface="Arial" panose="020B0604020202020204" pitchFamily="34" charset="0"/>
              <a:buChar char="•"/>
            </a:pPr>
            <a:r>
              <a:rPr lang="en-US" dirty="0"/>
              <a:t>There are four distinct launch sites:</a:t>
            </a:r>
          </a:p>
          <a:p>
            <a:pPr marL="742950" lvl="1" indent="-285750">
              <a:buFont typeface="Arial" panose="020B0604020202020204" pitchFamily="34" charset="0"/>
              <a:buChar char="•"/>
            </a:pPr>
            <a:r>
              <a:rPr lang="en-US" dirty="0"/>
              <a:t>CCAFS LC-40: Located at Cape Canaveral, this site handles most of SpaceX’s launches.</a:t>
            </a:r>
          </a:p>
          <a:p>
            <a:pPr marL="742950" lvl="1" indent="-285750">
              <a:buFont typeface="Arial" panose="020B0604020202020204" pitchFamily="34" charset="0"/>
              <a:buChar char="•"/>
            </a:pPr>
            <a:r>
              <a:rPr lang="en-US" dirty="0"/>
              <a:t>VAFB SLC-4E: Located at Vandenberg Air Force Base, primarily for polar orbits.</a:t>
            </a:r>
          </a:p>
          <a:p>
            <a:pPr marL="742950" lvl="1" indent="-285750">
              <a:buFont typeface="Arial" panose="020B0604020202020204" pitchFamily="34" charset="0"/>
              <a:buChar char="•"/>
            </a:pPr>
            <a:r>
              <a:rPr lang="en-US" dirty="0"/>
              <a:t>KSC LC-39A: Kennedy Space Center’s historic launch site, used for Falcon 9 and Falcon Heavy missions.</a:t>
            </a:r>
          </a:p>
          <a:p>
            <a:pPr marL="742950" lvl="1" indent="-285750">
              <a:buFont typeface="Arial" panose="020B0604020202020204" pitchFamily="34" charset="0"/>
              <a:buChar char="•"/>
            </a:pPr>
            <a:r>
              <a:rPr lang="en-US" dirty="0"/>
              <a:t>CCAFS SLC-40: Another Cape Canaveral site with a similar function to CCAFS LC-40.</a:t>
            </a:r>
          </a:p>
        </p:txBody>
      </p:sp>
    </p:spTree>
    <p:extLst>
      <p:ext uri="{BB962C8B-B14F-4D97-AF65-F5344CB8AC3E}">
        <p14:creationId xmlns:p14="http://schemas.microsoft.com/office/powerpoint/2010/main" val="272785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4344283" cy="3303205"/>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 FROM SPACEXTBL WHERE "</a:t>
            </a:r>
            <a:r>
              <a:rPr lang="en-CA" sz="1900" dirty="0" err="1">
                <a:solidFill>
                  <a:schemeClr val="accent3">
                    <a:lumMod val="25000"/>
                  </a:schemeClr>
                </a:solidFill>
                <a:highlight>
                  <a:srgbClr val="C0C0C0"/>
                </a:highlight>
                <a:latin typeface="Abadi" panose="020B0604020104020204" pitchFamily="34" charset="0"/>
              </a:rPr>
              <a:t>Launch_Site</a:t>
            </a:r>
            <a:r>
              <a:rPr lang="en-CA" sz="1900" dirty="0">
                <a:solidFill>
                  <a:schemeClr val="accent3">
                    <a:lumMod val="25000"/>
                  </a:schemeClr>
                </a:solidFill>
                <a:highlight>
                  <a:srgbClr val="C0C0C0"/>
                </a:highlight>
                <a:latin typeface="Abadi" panose="020B0604020104020204" pitchFamily="34" charset="0"/>
              </a:rPr>
              <a:t>" LIKE 'CCA%' LIMIT 5;</a:t>
            </a: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5999" y="4703655"/>
            <a:ext cx="11520000" cy="1604598"/>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4283242" y="1400450"/>
            <a:ext cx="7572758" cy="3139321"/>
          </a:xfrm>
          <a:prstGeom prst="rect">
            <a:avLst/>
          </a:prstGeom>
          <a:noFill/>
        </p:spPr>
        <p:txBody>
          <a:bodyPr wrap="square">
            <a:spAutoFit/>
          </a:bodyPr>
          <a:lstStyle/>
          <a:p>
            <a:pPr algn="l"/>
            <a:r>
              <a:rPr lang="en-US" b="1" dirty="0"/>
              <a:t>Explanation:</a:t>
            </a:r>
          </a:p>
          <a:p>
            <a:pPr marL="285750" indent="-285750" algn="l">
              <a:buFont typeface="Arial" panose="020B0604020202020204" pitchFamily="34" charset="0"/>
              <a:buChar char="•"/>
            </a:pPr>
            <a:r>
              <a:rPr lang="en-CA" dirty="0"/>
              <a:t>Query Purpose: To identify launch records for sites beginning with CCA (Cape Canaveral Air Force Station).</a:t>
            </a:r>
          </a:p>
          <a:p>
            <a:pPr marL="285750" indent="-285750" algn="l">
              <a:buFont typeface="Arial" panose="020B0604020202020204" pitchFamily="34" charset="0"/>
              <a:buChar char="•"/>
            </a:pPr>
            <a:r>
              <a:rPr lang="en-CA" dirty="0"/>
              <a:t>Key Observations:</a:t>
            </a:r>
          </a:p>
          <a:p>
            <a:pPr marL="742950" lvl="1" indent="-285750">
              <a:buFont typeface="Arial" panose="020B0604020202020204" pitchFamily="34" charset="0"/>
              <a:buChar char="•"/>
            </a:pPr>
            <a:r>
              <a:rPr lang="en-CA" dirty="0"/>
              <a:t>All five records are from CCAFS LC-40.</a:t>
            </a:r>
          </a:p>
          <a:p>
            <a:pPr marL="742950" lvl="1" indent="-285750">
              <a:buFont typeface="Arial" panose="020B0604020202020204" pitchFamily="34" charset="0"/>
              <a:buChar char="•"/>
            </a:pPr>
            <a:r>
              <a:rPr lang="en-CA" dirty="0"/>
              <a:t>Payloads vary, including test flights and NASA missions.</a:t>
            </a:r>
          </a:p>
          <a:p>
            <a:pPr marL="742950" lvl="1" indent="-285750">
              <a:buFont typeface="Arial" panose="020B0604020202020204" pitchFamily="34" charset="0"/>
              <a:buChar char="•"/>
            </a:pPr>
            <a:r>
              <a:rPr lang="en-CA" dirty="0"/>
              <a:t>Mission Outcomes are all successes, but Landing Outcomes vary:</a:t>
            </a:r>
          </a:p>
          <a:p>
            <a:pPr marL="1200150" lvl="2" indent="-285750">
              <a:buFont typeface="Arial" panose="020B0604020202020204" pitchFamily="34" charset="0"/>
              <a:buChar char="•"/>
            </a:pPr>
            <a:r>
              <a:rPr lang="en-CA" dirty="0"/>
              <a:t>Some failed parachute landings.</a:t>
            </a:r>
          </a:p>
          <a:p>
            <a:pPr marL="1200150" lvl="2" indent="-285750">
              <a:buFont typeface="Arial" panose="020B0604020202020204" pitchFamily="34" charset="0"/>
              <a:buChar char="•"/>
            </a:pPr>
            <a:r>
              <a:rPr lang="en-CA" dirty="0"/>
              <a:t>Some launches did not attempt a landing.</a:t>
            </a:r>
          </a:p>
          <a:p>
            <a:pPr marL="742950" lvl="1" indent="-285750">
              <a:buFont typeface="Arial" panose="020B0604020202020204" pitchFamily="34" charset="0"/>
              <a:buChar char="•"/>
            </a:pPr>
            <a:r>
              <a:rPr lang="en-CA" dirty="0"/>
              <a:t>Payload masses range from 0 kg (test flights) to 677 kg (operational missions).</a:t>
            </a:r>
            <a:endParaRPr lang="en-US" dirty="0"/>
          </a:p>
        </p:txBody>
      </p:sp>
    </p:spTree>
    <p:extLst>
      <p:ext uri="{BB962C8B-B14F-4D97-AF65-F5344CB8AC3E}">
        <p14:creationId xmlns:p14="http://schemas.microsoft.com/office/powerpoint/2010/main" val="999719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sum("PAYLOAD_MASS__KG_") as </a:t>
            </a:r>
            <a:r>
              <a:rPr lang="en-CA" sz="1900" dirty="0" err="1">
                <a:solidFill>
                  <a:schemeClr val="accent3">
                    <a:lumMod val="25000"/>
                  </a:schemeClr>
                </a:solidFill>
                <a:highlight>
                  <a:srgbClr val="C0C0C0"/>
                </a:highlight>
                <a:latin typeface="Abadi" panose="020B0604020104020204" pitchFamily="34" charset="0"/>
              </a:rPr>
              <a:t>Total_Payload_Mass</a:t>
            </a:r>
            <a:r>
              <a:rPr lang="en-CA" sz="1900" dirty="0">
                <a:solidFill>
                  <a:schemeClr val="accent3">
                    <a:lumMod val="25000"/>
                  </a:schemeClr>
                </a:solidFill>
                <a:highlight>
                  <a:srgbClr val="C0C0C0"/>
                </a:highlight>
                <a:latin typeface="Abadi" panose="020B0604020104020204" pitchFamily="34" charset="0"/>
              </a:rPr>
              <a:t> from SPACEXTBL where "Customer" like 'NASA (CRS)’</a:t>
            </a: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1" y="3897817"/>
            <a:ext cx="2620544" cy="1195952"/>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2862322"/>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To calculate the total payload mass carried by boosters launched for NASA under the CRS (Commercial Resupply Services) program.</a:t>
            </a:r>
          </a:p>
          <a:p>
            <a:pPr marL="285750" indent="-285750" algn="l">
              <a:buFont typeface="Arial" panose="020B0604020202020204" pitchFamily="34" charset="0"/>
              <a:buChar char="•"/>
            </a:pPr>
            <a:r>
              <a:rPr lang="en-CA" dirty="0"/>
              <a:t>Result: The total payload mass is 45,596 kg.</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Demonstrates the substantial contribution of SpaceX's Falcon 9 missions to NASA's resupply efforts for the ISS (International Space Station).</a:t>
            </a:r>
            <a:endParaRPr lang="en-US" dirty="0"/>
          </a:p>
        </p:txBody>
      </p:sp>
    </p:spTree>
    <p:extLst>
      <p:ext uri="{BB962C8B-B14F-4D97-AF65-F5344CB8AC3E}">
        <p14:creationId xmlns:p14="http://schemas.microsoft.com/office/powerpoint/2010/main" val="317228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7991" y="1470992"/>
            <a:ext cx="11529392" cy="41048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TextBox 2">
            <a:extLst>
              <a:ext uri="{FF2B5EF4-FFF2-40B4-BE49-F238E27FC236}">
                <a16:creationId xmlns:a16="http://schemas.microsoft.com/office/drawing/2014/main" id="{953B1912-C703-584C-BCC2-1B80F2F209F5}"/>
              </a:ext>
            </a:extLst>
          </p:cNvPr>
          <p:cNvSpPr txBox="1"/>
          <p:nvPr/>
        </p:nvSpPr>
        <p:spPr>
          <a:xfrm>
            <a:off x="336000" y="1400450"/>
            <a:ext cx="11520000" cy="5400000"/>
          </a:xfrm>
          <a:prstGeom prst="rect">
            <a:avLst/>
          </a:prstGeom>
          <a:noFill/>
        </p:spPr>
        <p:txBody>
          <a:bodyPr wrap="square">
            <a:spAutoFit/>
          </a:bodyPr>
          <a:lstStyle/>
          <a:p>
            <a:r>
              <a:rPr lang="en-CA" sz="2200" b="1" dirty="0">
                <a:latin typeface="Abadi" panose="020B0604020104020204" pitchFamily="34" charset="0"/>
              </a:rPr>
              <a:t>Summary of All Results</a:t>
            </a:r>
          </a:p>
          <a:p>
            <a:endParaRPr lang="en-CA" sz="2200" b="1" dirty="0">
              <a:latin typeface="Abadi" panose="020B0604020104020204" pitchFamily="34" charset="0"/>
            </a:endParaRPr>
          </a:p>
          <a:p>
            <a:r>
              <a:rPr lang="en-CA" sz="2200" dirty="0">
                <a:latin typeface="Abadi" panose="020B0604020104020204" pitchFamily="34" charset="0"/>
              </a:rPr>
              <a:t>This project provided valuable insights into SpaceX's launch operations, leveraging data analysis and machine learning to predict first-stage recovery outcomes. Key findings include:</a:t>
            </a:r>
          </a:p>
          <a:p>
            <a:endParaRPr lang="en-CA" sz="2200" dirty="0">
              <a:latin typeface="Abadi" panose="020B0604020104020204" pitchFamily="34" charset="0"/>
            </a:endParaRPr>
          </a:p>
          <a:p>
            <a:pPr marL="342900" indent="-342900">
              <a:buFont typeface="Arial" panose="020B0604020202020204" pitchFamily="34" charset="0"/>
              <a:buChar char="•"/>
            </a:pPr>
            <a:r>
              <a:rPr lang="en-CA" sz="2200" dirty="0">
                <a:latin typeface="Abadi" panose="020B0604020104020204" pitchFamily="34" charset="0"/>
              </a:rPr>
              <a:t>Exploratory Findings</a:t>
            </a:r>
          </a:p>
          <a:p>
            <a:pPr marL="342900" indent="-342900">
              <a:buFont typeface="Arial" panose="020B0604020202020204" pitchFamily="34" charset="0"/>
              <a:buChar char="•"/>
            </a:pPr>
            <a:r>
              <a:rPr lang="en-CA" sz="2200" dirty="0">
                <a:latin typeface="Abadi" panose="020B0604020104020204" pitchFamily="34" charset="0"/>
              </a:rPr>
              <a:t>Machine Learning Performance</a:t>
            </a:r>
          </a:p>
          <a:p>
            <a:pPr marL="342900" indent="-342900">
              <a:buFont typeface="Arial" panose="020B0604020202020204" pitchFamily="34" charset="0"/>
              <a:buChar char="•"/>
            </a:pPr>
            <a:r>
              <a:rPr lang="en-CA" sz="2200" dirty="0">
                <a:latin typeface="Abadi" panose="020B0604020104020204" pitchFamily="34" charset="0"/>
              </a:rPr>
              <a:t>Key Insights</a:t>
            </a:r>
          </a:p>
          <a:p>
            <a:pPr marL="342900" indent="-342900">
              <a:buFont typeface="Arial" panose="020B0604020202020204" pitchFamily="34" charset="0"/>
              <a:buChar char="•"/>
            </a:pPr>
            <a:r>
              <a:rPr lang="en-CA" sz="2200" dirty="0">
                <a:latin typeface="Abadi" panose="020B0604020104020204" pitchFamily="34" charset="0"/>
              </a:rPr>
              <a:t>Business Implications</a:t>
            </a:r>
            <a:endParaRPr lang="en-US" sz="2200" dirty="0">
              <a:latin typeface="Abadi" panose="020B0604020104020204" pitchFamily="34" charset="0"/>
            </a:endParaRPr>
          </a:p>
        </p:txBody>
      </p:sp>
    </p:spTree>
    <p:extLst>
      <p:ext uri="{BB962C8B-B14F-4D97-AF65-F5344CB8AC3E}">
        <p14:creationId xmlns:p14="http://schemas.microsoft.com/office/powerpoint/2010/main" val="263321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avg("PAYLOAD_MASS__KG_") as </a:t>
            </a:r>
            <a:r>
              <a:rPr lang="en-CA" sz="1900" dirty="0" err="1">
                <a:solidFill>
                  <a:schemeClr val="accent3">
                    <a:lumMod val="25000"/>
                  </a:schemeClr>
                </a:solidFill>
                <a:highlight>
                  <a:srgbClr val="C0C0C0"/>
                </a:highlight>
                <a:latin typeface="Abadi" panose="020B0604020104020204" pitchFamily="34" charset="0"/>
              </a:rPr>
              <a:t>AVG_Payload_Mass</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Booster_Version</a:t>
            </a:r>
            <a:r>
              <a:rPr lang="en-CA" sz="1900" dirty="0">
                <a:solidFill>
                  <a:schemeClr val="accent3">
                    <a:lumMod val="25000"/>
                  </a:schemeClr>
                </a:solidFill>
                <a:highlight>
                  <a:srgbClr val="C0C0C0"/>
                </a:highlight>
                <a:latin typeface="Abadi" panose="020B0604020104020204" pitchFamily="34" charset="0"/>
              </a:rPr>
              <a:t>" like 'F9 v1.1%’</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0" y="3897817"/>
            <a:ext cx="2358216" cy="1195952"/>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2862322"/>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To calculate the average payload mass carried by SpaceX's Falcon 9 version 1.1 (F9 v1.1) booster.</a:t>
            </a:r>
          </a:p>
          <a:p>
            <a:pPr marL="285750" indent="-285750" algn="l">
              <a:buFont typeface="Arial" panose="020B0604020202020204" pitchFamily="34" charset="0"/>
              <a:buChar char="•"/>
            </a:pPr>
            <a:r>
              <a:rPr lang="en-CA" dirty="0"/>
              <a:t>Result: The average payload mass is 2534.67 kg.</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This metric highlights the payload efficiency of the F9 v1.1 booster, which is instrumental in mid-range missions requiring moderate payload capacities.</a:t>
            </a:r>
            <a:endParaRPr lang="en-US" dirty="0"/>
          </a:p>
        </p:txBody>
      </p:sp>
    </p:spTree>
    <p:extLst>
      <p:ext uri="{BB962C8B-B14F-4D97-AF65-F5344CB8AC3E}">
        <p14:creationId xmlns:p14="http://schemas.microsoft.com/office/powerpoint/2010/main" val="2780628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min("Date") AS </a:t>
            </a:r>
            <a:r>
              <a:rPr lang="en-CA" sz="1900" dirty="0" err="1">
                <a:solidFill>
                  <a:schemeClr val="accent3">
                    <a:lumMod val="25000"/>
                  </a:schemeClr>
                </a:solidFill>
                <a:highlight>
                  <a:srgbClr val="C0C0C0"/>
                </a:highlight>
                <a:latin typeface="Abadi" panose="020B0604020104020204" pitchFamily="34" charset="0"/>
              </a:rPr>
              <a:t>First_Successful_Landing</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like 'Success (ground pad)’</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1" y="3810323"/>
            <a:ext cx="2358216" cy="904897"/>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3416320"/>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To determine the earliest date when a Falcon 9 rocket successfully landed on a ground pad.</a:t>
            </a:r>
          </a:p>
          <a:p>
            <a:pPr marL="285750" indent="-285750" algn="l">
              <a:buFont typeface="Arial" panose="020B0604020202020204" pitchFamily="34" charset="0"/>
              <a:buChar char="•"/>
            </a:pPr>
            <a:r>
              <a:rPr lang="en-CA" dirty="0"/>
              <a:t>Result: The first successful landing on a ground pad occurred on December 22, 2015.</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This marks a major milestone for SpaceX, showcasing the feasibility of reusing rocket stages and drastically reducing launch costs. It was a pivotal moment in advancing reusable rocket technology.</a:t>
            </a:r>
            <a:endParaRPr lang="en-US" dirty="0"/>
          </a:p>
        </p:txBody>
      </p:sp>
    </p:spTree>
    <p:extLst>
      <p:ext uri="{BB962C8B-B14F-4D97-AF65-F5344CB8AC3E}">
        <p14:creationId xmlns:p14="http://schemas.microsoft.com/office/powerpoint/2010/main" val="1224832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Booster_Version</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like 'Success (drone ship)' and "</a:t>
            </a:r>
            <a:r>
              <a:rPr lang="en-CA" sz="1900" dirty="0" err="1">
                <a:solidFill>
                  <a:schemeClr val="accent3">
                    <a:lumMod val="25000"/>
                  </a:schemeClr>
                </a:solidFill>
                <a:highlight>
                  <a:srgbClr val="C0C0C0"/>
                </a:highlight>
                <a:latin typeface="Abadi" panose="020B0604020104020204" pitchFamily="34" charset="0"/>
              </a:rPr>
              <a:t>Payload_Mass__kg</a:t>
            </a:r>
            <a:r>
              <a:rPr lang="en-CA" sz="1900" dirty="0">
                <a:solidFill>
                  <a:schemeClr val="accent3">
                    <a:lumMod val="25000"/>
                  </a:schemeClr>
                </a:solidFill>
                <a:highlight>
                  <a:srgbClr val="C0C0C0"/>
                </a:highlight>
                <a:latin typeface="Abadi" panose="020B0604020104020204" pitchFamily="34" charset="0"/>
              </a:rPr>
              <a:t>_" &gt; 4000 and "</a:t>
            </a:r>
            <a:r>
              <a:rPr lang="en-CA" sz="1900" dirty="0" err="1">
                <a:solidFill>
                  <a:schemeClr val="accent3">
                    <a:lumMod val="25000"/>
                  </a:schemeClr>
                </a:solidFill>
                <a:highlight>
                  <a:srgbClr val="C0C0C0"/>
                </a:highlight>
                <a:latin typeface="Abadi" panose="020B0604020104020204" pitchFamily="34" charset="0"/>
              </a:rPr>
              <a:t>Payload_Mass__kg</a:t>
            </a:r>
            <a:r>
              <a:rPr lang="en-CA" sz="1900" dirty="0">
                <a:solidFill>
                  <a:schemeClr val="accent3">
                    <a:lumMod val="25000"/>
                  </a:schemeClr>
                </a:solidFill>
                <a:highlight>
                  <a:srgbClr val="C0C0C0"/>
                </a:highlight>
                <a:latin typeface="Abadi" panose="020B0604020104020204" pitchFamily="34" charset="0"/>
              </a:rPr>
              <a:t>_" &lt; 6000</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0" y="4100450"/>
            <a:ext cx="1709368" cy="2197759"/>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3416320"/>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Identify the booster versions that landed successfully on a drone ship while carrying payloads in the range of 4000–6000 kg.</a:t>
            </a:r>
          </a:p>
          <a:p>
            <a:pPr marL="285750" indent="-285750" algn="l">
              <a:buFont typeface="Arial" panose="020B0604020202020204" pitchFamily="34" charset="0"/>
              <a:buChar char="•"/>
            </a:pPr>
            <a:r>
              <a:rPr lang="en-CA" dirty="0"/>
              <a:t>Result: Four boosters (F9 FT B1022, F9 FT B1026, F9 FT B1021.2, and F9 FT B1031.2) met the criteria.</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Demonstrates SpaceX's ability to recover boosters with significant payloads, further validating their reusability capabilities and efficiency for medium-weight missions.</a:t>
            </a:r>
            <a:endParaRPr lang="en-US" dirty="0"/>
          </a:p>
        </p:txBody>
      </p:sp>
    </p:spTree>
    <p:extLst>
      <p:ext uri="{BB962C8B-B14F-4D97-AF65-F5344CB8AC3E}">
        <p14:creationId xmlns:p14="http://schemas.microsoft.com/office/powerpoint/2010/main" val="3312053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count(*) AS "</a:t>
            </a:r>
            <a:r>
              <a:rPr lang="en-CA" sz="1900" dirty="0" err="1">
                <a:solidFill>
                  <a:schemeClr val="accent3">
                    <a:lumMod val="25000"/>
                  </a:schemeClr>
                </a:solidFill>
                <a:highlight>
                  <a:srgbClr val="C0C0C0"/>
                </a:highlight>
                <a:latin typeface="Abadi" panose="020B0604020104020204" pitchFamily="34" charset="0"/>
              </a:rPr>
              <a:t>Total_Count</a:t>
            </a:r>
            <a:r>
              <a:rPr lang="en-CA" sz="1900" dirty="0">
                <a:solidFill>
                  <a:schemeClr val="accent3">
                    <a:lumMod val="25000"/>
                  </a:schemeClr>
                </a:solidFill>
                <a:highlight>
                  <a:srgbClr val="C0C0C0"/>
                </a:highlight>
                <a:latin typeface="Abadi" panose="020B0604020104020204" pitchFamily="34" charset="0"/>
              </a:rPr>
              <a:t>" from SPACEXTBL group by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1614917" y="3065600"/>
            <a:ext cx="2199094" cy="3394454"/>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5390146" y="1400450"/>
            <a:ext cx="6465853" cy="5139869"/>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Categorize and count each type of landing outcome to evaluate mission success and failures.</a:t>
            </a:r>
          </a:p>
          <a:p>
            <a:pPr marL="285750" indent="-285750" algn="l">
              <a:buFont typeface="Arial" panose="020B0604020202020204" pitchFamily="34" charset="0"/>
              <a:buChar char="•"/>
            </a:pPr>
            <a:r>
              <a:rPr lang="en-CA" dirty="0"/>
              <a:t>Result:</a:t>
            </a:r>
          </a:p>
          <a:p>
            <a:pPr marL="742950" lvl="1" indent="-285750">
              <a:buFont typeface="Arial" panose="020B0604020202020204" pitchFamily="34" charset="0"/>
              <a:buChar char="•"/>
            </a:pPr>
            <a:r>
              <a:rPr lang="en-CA" sz="1600" dirty="0"/>
              <a:t>Total successful landings:</a:t>
            </a:r>
          </a:p>
          <a:p>
            <a:pPr marL="1200150" lvl="2" indent="-285750">
              <a:buFont typeface="Arial" panose="020B0604020202020204" pitchFamily="34" charset="0"/>
              <a:buChar char="•"/>
            </a:pPr>
            <a:r>
              <a:rPr lang="en-CA" sz="1600" dirty="0"/>
              <a:t>Success: 38</a:t>
            </a:r>
          </a:p>
          <a:p>
            <a:pPr marL="1200150" lvl="2" indent="-285750">
              <a:buFont typeface="Arial" panose="020B0604020202020204" pitchFamily="34" charset="0"/>
              <a:buChar char="•"/>
            </a:pPr>
            <a:r>
              <a:rPr lang="en-CA" sz="1600" dirty="0"/>
              <a:t>Success (drone ship): 14</a:t>
            </a:r>
          </a:p>
          <a:p>
            <a:pPr marL="1200150" lvl="2" indent="-285750">
              <a:buFont typeface="Arial" panose="020B0604020202020204" pitchFamily="34" charset="0"/>
              <a:buChar char="•"/>
            </a:pPr>
            <a:r>
              <a:rPr lang="en-CA" sz="1600" dirty="0"/>
              <a:t>Success (ground pad): 9</a:t>
            </a:r>
          </a:p>
          <a:p>
            <a:pPr marL="742950" lvl="1" indent="-285750">
              <a:buFont typeface="Arial" panose="020B0604020202020204" pitchFamily="34" charset="0"/>
              <a:buChar char="•"/>
            </a:pPr>
            <a:r>
              <a:rPr lang="en-CA" sz="1600" dirty="0"/>
              <a:t>Total failed landings:</a:t>
            </a:r>
          </a:p>
          <a:p>
            <a:pPr marL="1200150" lvl="2" indent="-285750">
              <a:buFont typeface="Arial" panose="020B0604020202020204" pitchFamily="34" charset="0"/>
              <a:buChar char="•"/>
            </a:pPr>
            <a:r>
              <a:rPr lang="en-CA" sz="1600" dirty="0"/>
              <a:t>Failure: 3</a:t>
            </a:r>
          </a:p>
          <a:p>
            <a:pPr marL="1200150" lvl="2" indent="-285750">
              <a:buFont typeface="Arial" panose="020B0604020202020204" pitchFamily="34" charset="0"/>
              <a:buChar char="•"/>
            </a:pPr>
            <a:r>
              <a:rPr lang="en-CA" sz="1600" dirty="0"/>
              <a:t>Failure (drone ship): 5</a:t>
            </a:r>
          </a:p>
          <a:p>
            <a:pPr marL="1200150" lvl="2" indent="-285750">
              <a:buFont typeface="Arial" panose="020B0604020202020204" pitchFamily="34" charset="0"/>
              <a:buChar char="•"/>
            </a:pPr>
            <a:r>
              <a:rPr lang="en-CA" sz="1600" dirty="0"/>
              <a:t>Failure (parachute): 2</a:t>
            </a:r>
          </a:p>
          <a:p>
            <a:pPr marL="1200150" lvl="2" indent="-285750">
              <a:buFont typeface="Arial" panose="020B0604020202020204" pitchFamily="34" charset="0"/>
              <a:buChar char="•"/>
            </a:pPr>
            <a:r>
              <a:rPr lang="en-CA" sz="1600" dirty="0"/>
              <a:t>Uncontrolled (ocean): 2</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Highlights SpaceX's overall mission success rate and demonstrates the efficacy of drone ships and ground pads in recovering boosters.</a:t>
            </a:r>
          </a:p>
          <a:p>
            <a:pPr marL="742950" lvl="1" indent="-285750">
              <a:buFont typeface="Arial" panose="020B0604020202020204" pitchFamily="34" charset="0"/>
              <a:buChar char="•"/>
            </a:pPr>
            <a:r>
              <a:rPr lang="en-CA" dirty="0"/>
              <a:t>Provides insight into failure modes for performance improvement.</a:t>
            </a:r>
            <a:endParaRPr lang="en-US" dirty="0"/>
          </a:p>
        </p:txBody>
      </p:sp>
    </p:spTree>
    <p:extLst>
      <p:ext uri="{BB962C8B-B14F-4D97-AF65-F5344CB8AC3E}">
        <p14:creationId xmlns:p14="http://schemas.microsoft.com/office/powerpoint/2010/main" val="348302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2" y="1400450"/>
            <a:ext cx="4500694"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Booster_Version</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Payload_Mass__kg</a:t>
            </a:r>
            <a:r>
              <a:rPr lang="en-CA" sz="1900" dirty="0">
                <a:solidFill>
                  <a:schemeClr val="accent3">
                    <a:lumMod val="25000"/>
                  </a:schemeClr>
                </a:solidFill>
                <a:highlight>
                  <a:srgbClr val="C0C0C0"/>
                </a:highlight>
                <a:latin typeface="Abadi" panose="020B0604020104020204" pitchFamily="34" charset="0"/>
              </a:rPr>
              <a:t>_" = (select max("</a:t>
            </a:r>
            <a:r>
              <a:rPr lang="en-CA" sz="1900" dirty="0" err="1">
                <a:solidFill>
                  <a:schemeClr val="accent3">
                    <a:lumMod val="25000"/>
                  </a:schemeClr>
                </a:solidFill>
                <a:highlight>
                  <a:srgbClr val="C0C0C0"/>
                </a:highlight>
                <a:latin typeface="Abadi" panose="020B0604020104020204" pitchFamily="34" charset="0"/>
              </a:rPr>
              <a:t>Payload_Mass__kg</a:t>
            </a:r>
            <a:r>
              <a:rPr lang="en-CA" sz="1900" dirty="0">
                <a:solidFill>
                  <a:schemeClr val="accent3">
                    <a:lumMod val="25000"/>
                  </a:schemeClr>
                </a:solidFill>
                <a:highlight>
                  <a:srgbClr val="C0C0C0"/>
                </a:highlight>
                <a:latin typeface="Abadi" panose="020B0604020104020204" pitchFamily="34" charset="0"/>
              </a:rPr>
              <a:t>_") from SPACEXTBL)</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2161483" y="3065600"/>
            <a:ext cx="1105962" cy="3394454"/>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5390146" y="1400450"/>
            <a:ext cx="6465853" cy="3416320"/>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Identify boosters associated with the heaviest payloads launched by SpaceX.</a:t>
            </a:r>
          </a:p>
          <a:p>
            <a:pPr marL="285750" indent="-285750" algn="l">
              <a:buFont typeface="Arial" panose="020B0604020202020204" pitchFamily="34" charset="0"/>
              <a:buChar char="•"/>
            </a:pPr>
            <a:r>
              <a:rPr lang="en-CA" dirty="0"/>
              <a:t>Result:</a:t>
            </a:r>
          </a:p>
          <a:p>
            <a:pPr marL="742950" lvl="1" indent="-285750">
              <a:buFont typeface="Arial" panose="020B0604020202020204" pitchFamily="34" charset="0"/>
              <a:buChar char="•"/>
            </a:pPr>
            <a:r>
              <a:rPr lang="en-CA" dirty="0"/>
              <a:t>Multiple boosters, including F9 B5 B1048.4, F9 B5 B1049.4, and F9 B5 B1051.3, carried the maximum payload mass.</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Highlights the capabilities of Falcon 9 Block 5 boosters in handling high payload missions.</a:t>
            </a:r>
          </a:p>
          <a:p>
            <a:pPr marL="742950" lvl="1" indent="-285750">
              <a:buFont typeface="Arial" panose="020B0604020202020204" pitchFamily="34" charset="0"/>
              <a:buChar char="•"/>
            </a:pPr>
            <a:r>
              <a:rPr lang="en-CA" dirty="0"/>
              <a:t>Indicates consistent reliability of these booster versions in heavy-lift missions.</a:t>
            </a:r>
            <a:endParaRPr lang="en-US" dirty="0"/>
          </a:p>
        </p:txBody>
      </p:sp>
    </p:spTree>
    <p:extLst>
      <p:ext uri="{BB962C8B-B14F-4D97-AF65-F5344CB8AC3E}">
        <p14:creationId xmlns:p14="http://schemas.microsoft.com/office/powerpoint/2010/main" val="1678186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2" y="1400450"/>
            <a:ext cx="4500694"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substr</a:t>
            </a:r>
            <a:r>
              <a:rPr lang="en-CA" sz="1900" dirty="0">
                <a:solidFill>
                  <a:schemeClr val="accent3">
                    <a:lumMod val="25000"/>
                  </a:schemeClr>
                </a:solidFill>
                <a:highlight>
                  <a:srgbClr val="C0C0C0"/>
                </a:highlight>
                <a:latin typeface="Abadi" panose="020B0604020104020204" pitchFamily="34" charset="0"/>
              </a:rPr>
              <a:t>("Date", 6, 2) AS "Month",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a:t>
            </a:r>
            <a:r>
              <a:rPr lang="en-CA" sz="1900" dirty="0" err="1">
                <a:solidFill>
                  <a:schemeClr val="accent3">
                    <a:lumMod val="25000"/>
                  </a:schemeClr>
                </a:solidFill>
                <a:highlight>
                  <a:srgbClr val="C0C0C0"/>
                </a:highlight>
                <a:latin typeface="Abadi" panose="020B0604020104020204" pitchFamily="34" charset="0"/>
              </a:rPr>
              <a:t>Booster_Version</a:t>
            </a:r>
            <a:r>
              <a:rPr lang="en-CA" sz="1900" dirty="0">
                <a:solidFill>
                  <a:schemeClr val="accent3">
                    <a:lumMod val="25000"/>
                  </a:schemeClr>
                </a:solidFill>
                <a:highlight>
                  <a:srgbClr val="C0C0C0"/>
                </a:highlight>
                <a:latin typeface="Abadi" panose="020B0604020104020204" pitchFamily="34" charset="0"/>
              </a:rPr>
              <a:t>", "</a:t>
            </a:r>
            <a:r>
              <a:rPr lang="en-CA" sz="1900" dirty="0" err="1">
                <a:solidFill>
                  <a:schemeClr val="accent3">
                    <a:lumMod val="25000"/>
                  </a:schemeClr>
                </a:solidFill>
                <a:highlight>
                  <a:srgbClr val="C0C0C0"/>
                </a:highlight>
                <a:latin typeface="Abadi" panose="020B0604020104020204" pitchFamily="34" charset="0"/>
              </a:rPr>
              <a:t>Launch_Site</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substr</a:t>
            </a:r>
            <a:r>
              <a:rPr lang="en-CA" sz="1900" dirty="0">
                <a:solidFill>
                  <a:schemeClr val="accent3">
                    <a:lumMod val="25000"/>
                  </a:schemeClr>
                </a:solidFill>
                <a:highlight>
                  <a:srgbClr val="C0C0C0"/>
                </a:highlight>
                <a:latin typeface="Abadi" panose="020B0604020104020204" pitchFamily="34" charset="0"/>
              </a:rPr>
              <a:t>("Date", 0, 5) = '2015' and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 'Failure (drone ship)'</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1" y="4630524"/>
            <a:ext cx="5159669" cy="1414325"/>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5799221" y="1400450"/>
            <a:ext cx="6056778" cy="4524315"/>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Identify failed drone ship landings in 2015, along with the booster versions and launch site details.</a:t>
            </a:r>
          </a:p>
          <a:p>
            <a:pPr marL="285750" indent="-285750" algn="l">
              <a:buFont typeface="Arial" panose="020B0604020202020204" pitchFamily="34" charset="0"/>
              <a:buChar char="•"/>
            </a:pPr>
            <a:r>
              <a:rPr lang="en-CA" dirty="0"/>
              <a:t>Result:</a:t>
            </a:r>
          </a:p>
          <a:p>
            <a:pPr marL="742950" lvl="1" indent="-285750">
              <a:buFont typeface="Arial" panose="020B0604020202020204" pitchFamily="34" charset="0"/>
              <a:buChar char="•"/>
            </a:pPr>
            <a:r>
              <a:rPr lang="en-CA" dirty="0"/>
              <a:t>Two failures occurred:</a:t>
            </a:r>
          </a:p>
          <a:p>
            <a:pPr marL="742950" lvl="1" indent="-285750">
              <a:buFont typeface="Arial" panose="020B0604020202020204" pitchFamily="34" charset="0"/>
              <a:buChar char="•"/>
            </a:pPr>
            <a:r>
              <a:rPr lang="en-CA" dirty="0"/>
              <a:t>January 2015: Booster version F9 v1.1 B1012 at CCAFS LC-40.</a:t>
            </a:r>
          </a:p>
          <a:p>
            <a:pPr marL="742950" lvl="1" indent="-285750">
              <a:buFont typeface="Arial" panose="020B0604020202020204" pitchFamily="34" charset="0"/>
              <a:buChar char="•"/>
            </a:pPr>
            <a:r>
              <a:rPr lang="en-CA" dirty="0"/>
              <a:t>April 2015: Booster version F9 v1.1 B1015 at CCAFS LC-40.</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Indicates early challenges with Falcon 9 v1.1 in achieving drone ship landings.</a:t>
            </a:r>
          </a:p>
          <a:p>
            <a:pPr marL="742950" lvl="1" indent="-285750">
              <a:buFont typeface="Arial" panose="020B0604020202020204" pitchFamily="34" charset="0"/>
              <a:buChar char="•"/>
            </a:pPr>
            <a:r>
              <a:rPr lang="en-CA" dirty="0"/>
              <a:t>Highlights a need for analyzing reasons for failures during this time frame for operational improvements.</a:t>
            </a:r>
            <a:endParaRPr lang="en-US" dirty="0"/>
          </a:p>
        </p:txBody>
      </p:sp>
    </p:spTree>
    <p:extLst>
      <p:ext uri="{BB962C8B-B14F-4D97-AF65-F5344CB8AC3E}">
        <p14:creationId xmlns:p14="http://schemas.microsoft.com/office/powerpoint/2010/main" val="1041416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2" y="1400450"/>
            <a:ext cx="4500694"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count(*) as "</a:t>
            </a:r>
            <a:r>
              <a:rPr lang="en-CA" sz="1900" dirty="0" err="1">
                <a:solidFill>
                  <a:schemeClr val="accent3">
                    <a:lumMod val="25000"/>
                  </a:schemeClr>
                </a:solidFill>
                <a:highlight>
                  <a:srgbClr val="C0C0C0"/>
                </a:highlight>
                <a:latin typeface="Abadi" panose="020B0604020104020204" pitchFamily="34" charset="0"/>
              </a:rPr>
              <a:t>Outcome_Count</a:t>
            </a:r>
            <a:r>
              <a:rPr lang="en-CA" sz="1900" dirty="0">
                <a:solidFill>
                  <a:schemeClr val="accent3">
                    <a:lumMod val="25000"/>
                  </a:schemeClr>
                </a:solidFill>
                <a:highlight>
                  <a:srgbClr val="C0C0C0"/>
                </a:highlight>
                <a:latin typeface="Abadi" panose="020B0604020104020204" pitchFamily="34" charset="0"/>
              </a:rPr>
              <a:t>" from SPACEXTBL where  "Date" between '2010-06-04' and '2017-03-20' group by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order by "</a:t>
            </a:r>
            <a:r>
              <a:rPr lang="en-CA" sz="1900" dirty="0" err="1">
                <a:solidFill>
                  <a:schemeClr val="accent3">
                    <a:lumMod val="25000"/>
                  </a:schemeClr>
                </a:solidFill>
                <a:highlight>
                  <a:srgbClr val="C0C0C0"/>
                </a:highlight>
                <a:latin typeface="Abadi" panose="020B0604020104020204" pitchFamily="34" charset="0"/>
              </a:rPr>
              <a:t>Outcome_Count</a:t>
            </a:r>
            <a:r>
              <a:rPr lang="en-CA" sz="1900" dirty="0">
                <a:solidFill>
                  <a:schemeClr val="accent3">
                    <a:lumMod val="25000"/>
                  </a:schemeClr>
                </a:solidFill>
                <a:highlight>
                  <a:srgbClr val="C0C0C0"/>
                </a:highlight>
                <a:latin typeface="Abadi" panose="020B0604020104020204" pitchFamily="34" charset="0"/>
              </a:rPr>
              <a:t>" DESC</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1442269" y="3812377"/>
            <a:ext cx="2516120" cy="2714763"/>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5390146" y="1400450"/>
            <a:ext cx="6465853" cy="4770537"/>
          </a:xfrm>
          <a:prstGeom prst="rect">
            <a:avLst/>
          </a:prstGeom>
          <a:noFill/>
        </p:spPr>
        <p:txBody>
          <a:bodyPr wrap="square">
            <a:spAutoFit/>
          </a:bodyPr>
          <a:lstStyle/>
          <a:p>
            <a:pPr algn="l"/>
            <a:r>
              <a:rPr lang="en-CA" sz="1600" b="1" dirty="0"/>
              <a:t>Explanation:</a:t>
            </a:r>
          </a:p>
          <a:p>
            <a:pPr marL="285750" indent="-285750" algn="l">
              <a:buFont typeface="Arial" panose="020B0604020202020204" pitchFamily="34" charset="0"/>
              <a:buChar char="•"/>
            </a:pPr>
            <a:r>
              <a:rPr lang="en-CA" sz="1600" dirty="0"/>
              <a:t>Query Purpose: Analyze and rank the different landing outcomes of Falcon 9 missions between the given dates.</a:t>
            </a:r>
          </a:p>
          <a:p>
            <a:pPr marL="285750" indent="-285750" algn="l">
              <a:buFont typeface="Arial" panose="020B0604020202020204" pitchFamily="34" charset="0"/>
              <a:buChar char="•"/>
            </a:pPr>
            <a:r>
              <a:rPr lang="en-CA" sz="1600" dirty="0"/>
              <a:t>Result:</a:t>
            </a:r>
          </a:p>
          <a:p>
            <a:pPr marL="742950" lvl="1" indent="-285750">
              <a:buFont typeface="Arial" panose="020B0604020202020204" pitchFamily="34" charset="0"/>
              <a:buChar char="•"/>
            </a:pPr>
            <a:r>
              <a:rPr lang="en-CA" sz="1600" dirty="0"/>
              <a:t>Most Frequent Outcome: "No attempt" with 10 occurrences, reflecting early challenges in attempting landings or missions not designed for recovery.</a:t>
            </a:r>
          </a:p>
          <a:p>
            <a:pPr marL="742950" lvl="1" indent="-285750">
              <a:buFont typeface="Arial" panose="020B0604020202020204" pitchFamily="34" charset="0"/>
              <a:buChar char="•"/>
            </a:pPr>
            <a:r>
              <a:rPr lang="en-CA" sz="1600" dirty="0"/>
              <a:t>Successful outcomes:</a:t>
            </a:r>
          </a:p>
          <a:p>
            <a:pPr marL="1200150" lvl="2" indent="-285750">
              <a:buFont typeface="Arial" panose="020B0604020202020204" pitchFamily="34" charset="0"/>
              <a:buChar char="•"/>
            </a:pPr>
            <a:r>
              <a:rPr lang="en-CA" sz="1600" dirty="0"/>
              <a:t>"Success (drone ship)" and "Failure (drone ship)" occurred 5 times each.</a:t>
            </a:r>
          </a:p>
          <a:p>
            <a:pPr marL="1200150" lvl="2" indent="-285750">
              <a:buFont typeface="Arial" panose="020B0604020202020204" pitchFamily="34" charset="0"/>
              <a:buChar char="•"/>
            </a:pPr>
            <a:r>
              <a:rPr lang="en-CA" sz="1600" dirty="0"/>
              <a:t>"Success (ground pad)" occurred 3 times, indicating progress in landing techniques.</a:t>
            </a:r>
          </a:p>
          <a:p>
            <a:pPr marL="742950" lvl="1" indent="-285750">
              <a:buFont typeface="Arial" panose="020B0604020202020204" pitchFamily="34" charset="0"/>
              <a:buChar char="•"/>
            </a:pPr>
            <a:r>
              <a:rPr lang="en-CA" sz="1600" dirty="0"/>
              <a:t>Controlled and uncontrolled landings in the ocean show attempts to recover boosters even when conditions were not optimal.</a:t>
            </a:r>
          </a:p>
          <a:p>
            <a:pPr marL="285750" indent="-285750" algn="l">
              <a:buFont typeface="Arial" panose="020B0604020202020204" pitchFamily="34" charset="0"/>
              <a:buChar char="•"/>
            </a:pPr>
            <a:r>
              <a:rPr lang="en-CA" sz="1600" dirty="0"/>
              <a:t>Significance:</a:t>
            </a:r>
          </a:p>
          <a:p>
            <a:pPr marL="742950" lvl="1" indent="-285750">
              <a:buFont typeface="Arial" panose="020B0604020202020204" pitchFamily="34" charset="0"/>
              <a:buChar char="•"/>
            </a:pPr>
            <a:r>
              <a:rPr lang="en-CA" sz="1600" dirty="0"/>
              <a:t>Provides insight into the evolution of SpaceX's landing strategies and the relative frequency of successful versus failed landings during the early years of Falcon 9 operations.</a:t>
            </a:r>
            <a:endParaRPr lang="en-US" sz="1600" dirty="0"/>
          </a:p>
        </p:txBody>
      </p:sp>
    </p:spTree>
    <p:extLst>
      <p:ext uri="{BB962C8B-B14F-4D97-AF65-F5344CB8AC3E}">
        <p14:creationId xmlns:p14="http://schemas.microsoft.com/office/powerpoint/2010/main" val="3043289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tretch>
            <a:fillRect/>
          </a:stretch>
        </p:blipFill>
        <p:spPr>
          <a:xfrm>
            <a:off x="6095999" y="1518444"/>
            <a:ext cx="5737225" cy="2912076"/>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b="1" dirty="0"/>
              <a:t>Explanation:</a:t>
            </a:r>
          </a:p>
          <a:p>
            <a:pPr marL="285750" indent="-285750">
              <a:buFont typeface="Arial" panose="020B0604020202020204" pitchFamily="34" charset="0"/>
              <a:buChar char="•"/>
            </a:pPr>
            <a:r>
              <a:rPr lang="en-CA" dirty="0"/>
              <a:t>Map Features:</a:t>
            </a:r>
          </a:p>
          <a:p>
            <a:pPr marL="742950" lvl="1" indent="-285750">
              <a:buFont typeface="Arial" panose="020B0604020202020204" pitchFamily="34" charset="0"/>
              <a:buChar char="•"/>
            </a:pPr>
            <a:r>
              <a:rPr lang="en-CA" dirty="0"/>
              <a:t>Circles: Highlighted circles represent the approximate area of each launch site.</a:t>
            </a:r>
          </a:p>
          <a:p>
            <a:pPr marL="742950" lvl="1" indent="-285750">
              <a:buFont typeface="Arial" panose="020B0604020202020204" pitchFamily="34" charset="0"/>
              <a:buChar char="•"/>
            </a:pPr>
            <a:r>
              <a:rPr lang="en-CA" dirty="0"/>
              <a:t>Markers: Custom markers with labels for each site to easily identify their names.</a:t>
            </a:r>
          </a:p>
          <a:p>
            <a:pPr marL="1200150" lvl="2" indent="-285750">
              <a:buFont typeface="Arial" panose="020B0604020202020204" pitchFamily="34" charset="0"/>
              <a:buChar char="•"/>
            </a:pPr>
            <a:r>
              <a:rPr lang="en-CA" dirty="0"/>
              <a:t>For example:</a:t>
            </a:r>
          </a:p>
          <a:p>
            <a:pPr marL="1200150" lvl="2" indent="-285750">
              <a:buFont typeface="Arial" panose="020B0604020202020204" pitchFamily="34" charset="0"/>
              <a:buChar char="•"/>
            </a:pPr>
            <a:r>
              <a:rPr lang="en-CA" dirty="0"/>
              <a:t>CCAFS LC-40: Located near Cape Canaveral, Florida.</a:t>
            </a:r>
          </a:p>
          <a:p>
            <a:pPr marL="1200150" lvl="2" indent="-285750">
              <a:buFont typeface="Arial" panose="020B0604020202020204" pitchFamily="34" charset="0"/>
              <a:buChar char="•"/>
            </a:pPr>
            <a:r>
              <a:rPr lang="en-CA" dirty="0"/>
              <a:t>KSC LC-39A: Also near Cape Canaveral, used for larger missions.</a:t>
            </a:r>
          </a:p>
          <a:p>
            <a:pPr marL="1200150" lvl="2" indent="-285750">
              <a:buFont typeface="Arial" panose="020B0604020202020204" pitchFamily="34" charset="0"/>
              <a:buChar char="•"/>
            </a:pPr>
            <a:r>
              <a:rPr lang="en-CA" dirty="0"/>
              <a:t>VAFB SLC-4E: Located on the West Coast at Vandenberg Air Force Base for polar orbits.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Global Map of SpaceX Launch Sites</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524" y="4430519"/>
            <a:ext cx="11474699" cy="1815882"/>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Launch Site Distribution: Launch sites are strategically located near the coast to enable safe booster recovery and trajectory management for different orbital needs.</a:t>
            </a:r>
          </a:p>
          <a:p>
            <a:pPr marL="742950" lvl="1" indent="-285750">
              <a:buFont typeface="Arial" panose="020B0604020202020204" pitchFamily="34" charset="0"/>
              <a:buChar char="•"/>
            </a:pPr>
            <a:r>
              <a:rPr lang="en-CA" sz="1400" dirty="0"/>
              <a:t>Proximity to Equator: Sites near the equator, such as Cape Canaveral, benefit from Earth's rotational velocity, reducing fuel costs for launches into equatorial orbits.</a:t>
            </a:r>
          </a:p>
          <a:p>
            <a:pPr marL="742950" lvl="1" indent="-285750">
              <a:buFont typeface="Arial" panose="020B0604020202020204" pitchFamily="34" charset="0"/>
              <a:buChar char="•"/>
            </a:pPr>
            <a:r>
              <a:rPr lang="en-CA" sz="1400" dirty="0"/>
              <a:t>Launch Site Specialization:</a:t>
            </a:r>
          </a:p>
          <a:p>
            <a:pPr marL="1200150" lvl="2" indent="-285750">
              <a:buFont typeface="Arial" panose="020B0604020202020204" pitchFamily="34" charset="0"/>
              <a:buChar char="•"/>
            </a:pPr>
            <a:r>
              <a:rPr lang="en-CA" sz="1400" dirty="0"/>
              <a:t>VAFB SLC-4E: Focuses on polar and sun-synchronous orbits.</a:t>
            </a:r>
          </a:p>
          <a:p>
            <a:pPr marL="1200150" lvl="2" indent="-285750">
              <a:buFont typeface="Arial" panose="020B0604020202020204" pitchFamily="34" charset="0"/>
              <a:buChar char="•"/>
            </a:pPr>
            <a:r>
              <a:rPr lang="en-CA" sz="1400" dirty="0"/>
              <a:t>CCAFS LC-40 &amp; KSC LC-39A: Handle a variety of missions, including ISS resupply and geostationary orbits.</a:t>
            </a:r>
            <a:endParaRPr lang="en-US" sz="1400" dirty="0"/>
          </a:p>
        </p:txBody>
      </p:sp>
    </p:spTree>
    <p:extLst>
      <p:ext uri="{BB962C8B-B14F-4D97-AF65-F5344CB8AC3E}">
        <p14:creationId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rcRect/>
          <a:stretch/>
        </p:blipFill>
        <p:spPr>
          <a:xfrm>
            <a:off x="6095999" y="1518444"/>
            <a:ext cx="5737225" cy="2912076"/>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b="1" dirty="0"/>
              <a:t>Explanation:</a:t>
            </a:r>
          </a:p>
          <a:p>
            <a:pPr marL="285750" indent="-285750">
              <a:buFont typeface="Arial" panose="020B0604020202020204" pitchFamily="34" charset="0"/>
              <a:buChar char="•"/>
            </a:pPr>
            <a:r>
              <a:rPr lang="en-CA" dirty="0"/>
              <a:t>Map Features:</a:t>
            </a:r>
          </a:p>
          <a:p>
            <a:pPr marL="742950" lvl="1" indent="-285750">
              <a:buFont typeface="Arial" panose="020B0604020202020204" pitchFamily="34" charset="0"/>
              <a:buChar char="•"/>
            </a:pPr>
            <a:r>
              <a:rPr lang="en-CA" dirty="0"/>
              <a:t>Marker Cluster: Each launch site's outcomes are color-coded and clustered:</a:t>
            </a:r>
          </a:p>
          <a:p>
            <a:pPr marL="1200150" lvl="2" indent="-285750">
              <a:buFont typeface="Arial" panose="020B0604020202020204" pitchFamily="34" charset="0"/>
              <a:buChar char="•"/>
            </a:pPr>
            <a:r>
              <a:rPr lang="en-CA" dirty="0"/>
              <a:t>Green Markers: Represent successful launches (class=1).</a:t>
            </a:r>
          </a:p>
          <a:p>
            <a:pPr marL="1200150" lvl="2" indent="-285750">
              <a:buFont typeface="Arial" panose="020B0604020202020204" pitchFamily="34" charset="0"/>
              <a:buChar char="•"/>
            </a:pPr>
            <a:r>
              <a:rPr lang="en-CA" dirty="0"/>
              <a:t>Red Markers: Represent failed launches (class=0).</a:t>
            </a:r>
          </a:p>
          <a:p>
            <a:pPr marL="742950" lvl="1" indent="-285750">
              <a:buFont typeface="Arial" panose="020B0604020202020204" pitchFamily="34" charset="0"/>
              <a:buChar char="•"/>
            </a:pPr>
            <a:r>
              <a:rPr lang="en-CA" dirty="0"/>
              <a:t>Dynamic Zoom: Zooming in reveals more detailed marker clustering and individual launch points.</a:t>
            </a:r>
          </a:p>
          <a:p>
            <a:pPr marL="742950" lvl="1" indent="-285750">
              <a:buFont typeface="Arial" panose="020B0604020202020204" pitchFamily="34" charset="0"/>
              <a:buChar char="•"/>
            </a:pPr>
            <a:r>
              <a:rPr lang="en-CA" dirty="0"/>
              <a:t>Site Labels: Markers are placed at precise launch coordinates with labeled site names such as:</a:t>
            </a:r>
          </a:p>
          <a:p>
            <a:pPr marL="1200150" lvl="2" indent="-285750">
              <a:buFont typeface="Arial" panose="020B0604020202020204" pitchFamily="34" charset="0"/>
              <a:buChar char="•"/>
            </a:pPr>
            <a:r>
              <a:rPr lang="en-CA" dirty="0"/>
              <a:t>CCAFS LC-40</a:t>
            </a:r>
          </a:p>
          <a:p>
            <a:pPr marL="1200150" lvl="2" indent="-285750">
              <a:buFont typeface="Arial" panose="020B0604020202020204" pitchFamily="34" charset="0"/>
              <a:buChar char="•"/>
            </a:pPr>
            <a:r>
              <a:rPr lang="en-CA" dirty="0"/>
              <a:t>KSC LC-39A</a:t>
            </a:r>
          </a:p>
          <a:p>
            <a:pPr marL="1200150" lvl="2" indent="-285750">
              <a:buFont typeface="Arial" panose="020B0604020202020204" pitchFamily="34" charset="0"/>
              <a:buChar char="•"/>
            </a:pPr>
            <a:r>
              <a:rPr lang="en-CA" dirty="0"/>
              <a:t>VAFB SLC-4E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Outcome Visualization by Site</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649" y="4614227"/>
            <a:ext cx="11474699" cy="1815882"/>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Success Distribution:</a:t>
            </a:r>
          </a:p>
          <a:p>
            <a:pPr marL="1200150" lvl="2" indent="-285750">
              <a:buFont typeface="Arial" panose="020B0604020202020204" pitchFamily="34" charset="0"/>
              <a:buChar char="•"/>
            </a:pPr>
            <a:r>
              <a:rPr lang="en-CA" sz="1400" dirty="0"/>
              <a:t>Sites like CCAFS LC-40 and KSC LC-39A show a mix of successes and failures, but green markers dominate, indicating higher success rates.</a:t>
            </a:r>
          </a:p>
          <a:p>
            <a:pPr marL="1200150" lvl="2" indent="-285750">
              <a:buFont typeface="Arial" panose="020B0604020202020204" pitchFamily="34" charset="0"/>
              <a:buChar char="•"/>
            </a:pPr>
            <a:r>
              <a:rPr lang="en-CA" sz="1400" dirty="0"/>
              <a:t>VAFB SLC-4E has fewer launches overall but maintains notable successes.</a:t>
            </a:r>
          </a:p>
          <a:p>
            <a:pPr marL="742950" lvl="1" indent="-285750">
              <a:buFont typeface="Arial" panose="020B0604020202020204" pitchFamily="34" charset="0"/>
              <a:buChar char="•"/>
            </a:pPr>
            <a:r>
              <a:rPr lang="en-CA" sz="1400" dirty="0"/>
              <a:t>Insights on Failures:</a:t>
            </a:r>
          </a:p>
          <a:p>
            <a:pPr marL="1200150" lvl="2" indent="-285750">
              <a:buFont typeface="Arial" panose="020B0604020202020204" pitchFamily="34" charset="0"/>
              <a:buChar char="•"/>
            </a:pPr>
            <a:r>
              <a:rPr lang="en-CA" sz="1400" dirty="0"/>
              <a:t>Failures are concentrated during earlier flight attempts, supporting the trend of improvement over time.</a:t>
            </a:r>
          </a:p>
          <a:p>
            <a:pPr marL="1200150" lvl="2" indent="-285750">
              <a:buFont typeface="Arial" panose="020B0604020202020204" pitchFamily="34" charset="0"/>
              <a:buChar char="•"/>
            </a:pPr>
            <a:r>
              <a:rPr lang="en-CA" sz="1400" dirty="0"/>
              <a:t>Some sites, such as CCAFS LC-40, have more frequent attempts, highlighting its role in varied mission profiles.</a:t>
            </a:r>
            <a:endParaRPr lang="en-US" sz="1400" dirty="0"/>
          </a:p>
        </p:txBody>
      </p:sp>
    </p:spTree>
    <p:extLst>
      <p:ext uri="{BB962C8B-B14F-4D97-AF65-F5344CB8AC3E}">
        <p14:creationId xmlns:p14="http://schemas.microsoft.com/office/powerpoint/2010/main" val="133359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7991" y="1470992"/>
            <a:ext cx="11529392" cy="41048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TextBox 2">
            <a:extLst>
              <a:ext uri="{FF2B5EF4-FFF2-40B4-BE49-F238E27FC236}">
                <a16:creationId xmlns:a16="http://schemas.microsoft.com/office/drawing/2014/main" id="{953B1912-C703-584C-BCC2-1B80F2F209F5}"/>
              </a:ext>
            </a:extLst>
          </p:cNvPr>
          <p:cNvSpPr txBox="1"/>
          <p:nvPr/>
        </p:nvSpPr>
        <p:spPr>
          <a:xfrm>
            <a:off x="336000" y="1400450"/>
            <a:ext cx="11520000" cy="5400000"/>
          </a:xfrm>
          <a:prstGeom prst="rect">
            <a:avLst/>
          </a:prstGeom>
          <a:noFill/>
        </p:spPr>
        <p:txBody>
          <a:bodyPr wrap="square">
            <a:spAutoFit/>
          </a:bodyPr>
          <a:lstStyle/>
          <a:p>
            <a:r>
              <a:rPr lang="en-CA" sz="2200" b="1" dirty="0">
                <a:latin typeface="Abadi" panose="020B0604020104020204" pitchFamily="34" charset="0"/>
              </a:rPr>
              <a:t>Project Background and Context</a:t>
            </a:r>
          </a:p>
          <a:p>
            <a:endParaRPr lang="en-CA" sz="2200" dirty="0">
              <a:latin typeface="Abadi" panose="020B0604020104020204" pitchFamily="34" charset="0"/>
            </a:endParaRPr>
          </a:p>
          <a:p>
            <a:r>
              <a:rPr lang="en-CA" sz="2200" dirty="0">
                <a:latin typeface="Abadi" panose="020B0604020104020204" pitchFamily="34" charset="0"/>
              </a:rPr>
              <a:t>The commercial space industry is evolving rapidly with affordable space travel led by companies like Virgin Galactic, Rocket Lab, and SpaceX. SpaceX stands out with </a:t>
            </a:r>
            <a:r>
              <a:rPr lang="en-CA" sz="2200" dirty="0" err="1">
                <a:latin typeface="Abadi" panose="020B0604020104020204" pitchFamily="34" charset="0"/>
              </a:rPr>
              <a:t>groundbreaking</a:t>
            </a:r>
            <a:r>
              <a:rPr lang="en-CA" sz="2200" dirty="0">
                <a:latin typeface="Abadi" panose="020B0604020104020204" pitchFamily="34" charset="0"/>
              </a:rPr>
              <a:t> achievements, including:</a:t>
            </a:r>
          </a:p>
          <a:p>
            <a:endParaRPr lang="en-CA" sz="2200" dirty="0">
              <a:latin typeface="Abadi" panose="020B0604020104020204" pitchFamily="34" charset="0"/>
            </a:endParaRPr>
          </a:p>
          <a:p>
            <a:pPr marL="342900" indent="-342900">
              <a:buFont typeface="Arial" panose="020B0604020202020204" pitchFamily="34" charset="0"/>
              <a:buChar char="•"/>
            </a:pPr>
            <a:r>
              <a:rPr lang="en-CA" sz="2200" dirty="0">
                <a:latin typeface="Abadi" panose="020B0604020104020204" pitchFamily="34" charset="0"/>
              </a:rPr>
              <a:t>Launching spacecraft to the ISS and deploying </a:t>
            </a:r>
            <a:r>
              <a:rPr lang="en-CA" sz="2200" dirty="0" err="1">
                <a:latin typeface="Abadi" panose="020B0604020104020204" pitchFamily="34" charset="0"/>
              </a:rPr>
              <a:t>Starlink</a:t>
            </a:r>
            <a:r>
              <a:rPr lang="en-CA" sz="2200" dirty="0">
                <a:latin typeface="Abadi" panose="020B0604020104020204" pitchFamily="34" charset="0"/>
              </a:rPr>
              <a:t> satellites.</a:t>
            </a:r>
          </a:p>
          <a:p>
            <a:pPr marL="342900" indent="-342900">
              <a:buFont typeface="Arial" panose="020B0604020202020204" pitchFamily="34" charset="0"/>
              <a:buChar char="•"/>
            </a:pPr>
            <a:r>
              <a:rPr lang="en-CA" sz="2200" dirty="0">
                <a:latin typeface="Abadi" panose="020B0604020104020204" pitchFamily="34" charset="0"/>
              </a:rPr>
              <a:t>Reducing launch costs to $62M, far below competitors, through reusable rockets.</a:t>
            </a:r>
          </a:p>
          <a:p>
            <a:pPr marL="342900" indent="-342900">
              <a:buFont typeface="Arial" panose="020B0604020202020204" pitchFamily="34" charset="0"/>
              <a:buChar char="•"/>
            </a:pPr>
            <a:r>
              <a:rPr lang="en-CA" sz="2200" dirty="0">
                <a:latin typeface="Abadi" panose="020B0604020104020204" pitchFamily="34" charset="0"/>
              </a:rPr>
              <a:t>The Falcon 9’s reusability is key to cost efficiency, but first-stage recovery depends on factors like payload weight, orbit, and mission specifics.</a:t>
            </a:r>
          </a:p>
          <a:p>
            <a:endParaRPr lang="en-CA" sz="2200" dirty="0">
              <a:latin typeface="Abadi" panose="020B0604020104020204" pitchFamily="34" charset="0"/>
            </a:endParaRPr>
          </a:p>
          <a:p>
            <a:r>
              <a:rPr lang="en-CA" sz="2200" dirty="0">
                <a:latin typeface="Abadi" panose="020B0604020104020204" pitchFamily="34" charset="0"/>
              </a:rPr>
              <a:t>In this project, Space Y, a competitor founded by </a:t>
            </a:r>
            <a:r>
              <a:rPr lang="en-CA" sz="2200" dirty="0" err="1">
                <a:latin typeface="Abadi" panose="020B0604020104020204" pitchFamily="34" charset="0"/>
              </a:rPr>
              <a:t>Allon</a:t>
            </a:r>
            <a:r>
              <a:rPr lang="en-CA" sz="2200" dirty="0">
                <a:latin typeface="Abadi" panose="020B0604020104020204" pitchFamily="34" charset="0"/>
              </a:rPr>
              <a:t> Musk, leverages data science and machine learning to predict first-stage recovery outcomes, optimize costs, and gain a competitive edge.</a:t>
            </a:r>
            <a:endParaRPr lang="en-US" sz="2200" dirty="0">
              <a:latin typeface="Abadi" panose="020B0604020104020204" pitchFamily="34" charset="0"/>
            </a:endParaRPr>
          </a:p>
        </p:txBody>
      </p:sp>
    </p:spTree>
    <p:extLst>
      <p:ext uri="{BB962C8B-B14F-4D97-AF65-F5344CB8AC3E}">
        <p14:creationId xmlns:p14="http://schemas.microsoft.com/office/powerpoint/2010/main" val="3757304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rcRect/>
          <a:stretch/>
        </p:blipFill>
        <p:spPr>
          <a:xfrm>
            <a:off x="6095999" y="1518444"/>
            <a:ext cx="5737225" cy="2912076"/>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b="1" dirty="0"/>
              <a:t>Explanation:</a:t>
            </a:r>
          </a:p>
          <a:p>
            <a:pPr marL="285750" indent="-285750">
              <a:buFont typeface="Arial" panose="020B0604020202020204" pitchFamily="34" charset="0"/>
              <a:buChar char="•"/>
            </a:pPr>
            <a:r>
              <a:rPr lang="en-CA" sz="1100" dirty="0"/>
              <a:t>Map Features:</a:t>
            </a:r>
          </a:p>
          <a:p>
            <a:pPr marL="742950" lvl="1" indent="-285750">
              <a:buFont typeface="Arial" panose="020B0604020202020204" pitchFamily="34" charset="0"/>
              <a:buChar char="•"/>
            </a:pPr>
            <a:r>
              <a:rPr lang="en-CA" sz="1100" dirty="0"/>
              <a:t>Launch Site Marker:</a:t>
            </a:r>
          </a:p>
          <a:p>
            <a:pPr marL="1200150" lvl="2" indent="-285750">
              <a:buFont typeface="Arial" panose="020B0604020202020204" pitchFamily="34" charset="0"/>
              <a:buChar char="•"/>
            </a:pPr>
            <a:r>
              <a:rPr lang="en-CA" sz="1100" dirty="0"/>
              <a:t>A labeled marker identifies the exact location of the selected launch site (e.g., CCAFS LC-40).</a:t>
            </a:r>
          </a:p>
          <a:p>
            <a:pPr marL="742950" lvl="1" indent="-285750">
              <a:buFont typeface="Arial" panose="020B0604020202020204" pitchFamily="34" charset="0"/>
              <a:buChar char="•"/>
            </a:pPr>
            <a:r>
              <a:rPr lang="en-CA" sz="1100" dirty="0"/>
              <a:t>Proximity Markers:</a:t>
            </a:r>
          </a:p>
          <a:p>
            <a:pPr marL="1200150" lvl="2" indent="-285750">
              <a:buFont typeface="Arial" panose="020B0604020202020204" pitchFamily="34" charset="0"/>
              <a:buChar char="•"/>
            </a:pPr>
            <a:r>
              <a:rPr lang="en-CA" sz="1100" dirty="0"/>
              <a:t>Markers for nearby key infrastructure, such as:</a:t>
            </a:r>
          </a:p>
          <a:p>
            <a:pPr marL="1657350" lvl="3" indent="-285750">
              <a:buFont typeface="Arial" panose="020B0604020202020204" pitchFamily="34" charset="0"/>
              <a:buChar char="•"/>
            </a:pPr>
            <a:r>
              <a:rPr lang="en-CA" sz="1100" dirty="0"/>
              <a:t>Closest Coastline: A marker indicates the nearest coastline, e.g., 0.90 km from the launch site. </a:t>
            </a:r>
          </a:p>
          <a:p>
            <a:pPr marL="1200150" lvl="2" indent="-285750">
              <a:buFont typeface="Arial" panose="020B0604020202020204" pitchFamily="34" charset="0"/>
              <a:buChar char="•"/>
            </a:pPr>
            <a:r>
              <a:rPr lang="en-CA" sz="1100" dirty="0"/>
              <a:t>Each marker includes a pop-up or label displaying the calculated distance to the launch site using the haversine formula.</a:t>
            </a:r>
          </a:p>
          <a:p>
            <a:pPr marL="742950" lvl="1" indent="-285750">
              <a:buFont typeface="Arial" panose="020B0604020202020204" pitchFamily="34" charset="0"/>
              <a:buChar char="•"/>
            </a:pPr>
            <a:r>
              <a:rPr lang="en-CA" sz="1100" dirty="0" err="1"/>
              <a:t>PolyLines</a:t>
            </a:r>
            <a:r>
              <a:rPr lang="en-CA" sz="1100" dirty="0"/>
              <a:t>:</a:t>
            </a:r>
          </a:p>
          <a:p>
            <a:pPr marL="1200150" lvl="2" indent="-285750">
              <a:buFont typeface="Arial" panose="020B0604020202020204" pitchFamily="34" charset="0"/>
              <a:buChar char="•"/>
            </a:pPr>
            <a:r>
              <a:rPr lang="en-CA" sz="1100" dirty="0"/>
              <a:t>Lines connect the launch site to each proximity marker, visually representing the paths to these points of interest.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Site Proximities and Distances to Key Infrastructure</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649" y="4614227"/>
            <a:ext cx="11474699" cy="1600438"/>
          </a:xfrm>
          <a:prstGeom prst="rect">
            <a:avLst/>
          </a:prstGeom>
          <a:noFill/>
        </p:spPr>
        <p:txBody>
          <a:bodyPr wrap="square">
            <a:spAutoFit/>
          </a:bodyPr>
          <a:lstStyle/>
          <a:p>
            <a:pPr marL="285750" indent="-285750">
              <a:buFont typeface="Arial" panose="020B0604020202020204" pitchFamily="34" charset="0"/>
              <a:buChar char="•"/>
            </a:pPr>
            <a:r>
              <a:rPr lang="en-CA" sz="1400" dirty="0"/>
              <a:t>Key Observations:</a:t>
            </a:r>
          </a:p>
          <a:p>
            <a:pPr marL="1200150" lvl="2" indent="-285750">
              <a:buFont typeface="Arial" panose="020B0604020202020204" pitchFamily="34" charset="0"/>
              <a:buChar char="•"/>
            </a:pPr>
            <a:r>
              <a:rPr lang="en-CA" sz="1400" dirty="0"/>
              <a:t>Strategic Locations:</a:t>
            </a:r>
          </a:p>
          <a:p>
            <a:pPr marL="1657350" lvl="3" indent="-285750">
              <a:buFont typeface="Arial" panose="020B0604020202020204" pitchFamily="34" charset="0"/>
              <a:buChar char="•"/>
            </a:pPr>
            <a:r>
              <a:rPr lang="en-CA" sz="1400" dirty="0"/>
              <a:t>Launch sites are strategically located near coastlines to avoid populated areas during launches and landings.</a:t>
            </a:r>
          </a:p>
          <a:p>
            <a:pPr marL="1657350" lvl="3" indent="-285750">
              <a:buFont typeface="Arial" panose="020B0604020202020204" pitchFamily="34" charset="0"/>
              <a:buChar char="•"/>
            </a:pPr>
            <a:r>
              <a:rPr lang="en-CA" sz="1400" dirty="0"/>
              <a:t>The proximity to railways and highways facilitates transportation of rocket components and payloads.</a:t>
            </a:r>
          </a:p>
          <a:p>
            <a:pPr marL="1200150" lvl="2" indent="-285750">
              <a:buFont typeface="Arial" panose="020B0604020202020204" pitchFamily="34" charset="0"/>
              <a:buChar char="•"/>
            </a:pPr>
            <a:r>
              <a:rPr lang="en-CA" sz="1400" dirty="0"/>
              <a:t>Infrastructure Importance:</a:t>
            </a:r>
          </a:p>
          <a:p>
            <a:pPr marL="1657350" lvl="3" indent="-285750">
              <a:buFont typeface="Arial" panose="020B0604020202020204" pitchFamily="34" charset="0"/>
              <a:buChar char="•"/>
            </a:pPr>
            <a:r>
              <a:rPr lang="en-CA" sz="1400" dirty="0"/>
              <a:t>Efficient access to highways and railways supports logistics and operational efficiency.</a:t>
            </a:r>
          </a:p>
          <a:p>
            <a:pPr marL="1657350" lvl="3" indent="-285750">
              <a:buFont typeface="Arial" panose="020B0604020202020204" pitchFamily="34" charset="0"/>
              <a:buChar char="•"/>
            </a:pPr>
            <a:r>
              <a:rPr lang="en-CA" sz="1400" dirty="0"/>
              <a:t>Coastal proximity is critical for safe rocket launches and landings, especially for reusable first-stage landings.</a:t>
            </a:r>
            <a:endParaRPr lang="en-US" sz="1400" dirty="0"/>
          </a:p>
        </p:txBody>
      </p:sp>
    </p:spTree>
    <p:extLst>
      <p:ext uri="{BB962C8B-B14F-4D97-AF65-F5344CB8AC3E}">
        <p14:creationId xmlns:p14="http://schemas.microsoft.com/office/powerpoint/2010/main" val="4185457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rcRect/>
          <a:stretch/>
        </p:blipFill>
        <p:spPr>
          <a:xfrm>
            <a:off x="6096123" y="1916333"/>
            <a:ext cx="5737225" cy="2116296"/>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sz="1200" b="1" dirty="0"/>
              <a:t>Explanation:</a:t>
            </a:r>
          </a:p>
          <a:p>
            <a:pPr marL="285750" indent="-285750">
              <a:buFont typeface="Arial" panose="020B0604020202020204" pitchFamily="34" charset="0"/>
              <a:buChar char="•"/>
            </a:pPr>
            <a:r>
              <a:rPr lang="en-CA" sz="1200" dirty="0"/>
              <a:t>Important Elements:</a:t>
            </a:r>
          </a:p>
          <a:p>
            <a:pPr marL="742950" lvl="1" indent="-285750">
              <a:buFont typeface="Arial" panose="020B0604020202020204" pitchFamily="34" charset="0"/>
              <a:buChar char="•"/>
            </a:pPr>
            <a:r>
              <a:rPr lang="en-CA" sz="1200" dirty="0"/>
              <a:t>Segmentation:</a:t>
            </a:r>
          </a:p>
          <a:p>
            <a:pPr marL="1200150" lvl="2" indent="-285750">
              <a:buFont typeface="Arial" panose="020B0604020202020204" pitchFamily="34" charset="0"/>
              <a:buChar char="•"/>
            </a:pPr>
            <a:r>
              <a:rPr lang="en-CA" dirty="0"/>
              <a:t>The pie chart segments represent the proportion of successful and failed launches.</a:t>
            </a:r>
          </a:p>
          <a:p>
            <a:pPr marL="742950" lvl="1" indent="-285750">
              <a:buFont typeface="Arial" panose="020B0604020202020204" pitchFamily="34" charset="0"/>
              <a:buChar char="•"/>
            </a:pPr>
            <a:r>
              <a:rPr lang="en-CA" sz="1200" dirty="0"/>
              <a:t>Interactive Selection:</a:t>
            </a:r>
          </a:p>
          <a:p>
            <a:pPr marL="1200150" lvl="2" indent="-285750">
              <a:buFont typeface="Arial" panose="020B0604020202020204" pitchFamily="34" charset="0"/>
              <a:buChar char="•"/>
            </a:pPr>
            <a:r>
              <a:rPr lang="en-CA" dirty="0"/>
              <a:t>The dropdown menu allows users to filter the chart by specific launch sites (e.g., CCAFS LC-40, KSC LC-39A) or view the aggregated counts for all sites combined.</a:t>
            </a:r>
          </a:p>
          <a:p>
            <a:pPr marL="285750" indent="-285750">
              <a:buFont typeface="Arial" panose="020B0604020202020204" pitchFamily="34" charset="0"/>
              <a:buChar char="•"/>
            </a:pPr>
            <a:r>
              <a:rPr lang="en-CA" sz="1200" dirty="0"/>
              <a:t>Visualization Design:</a:t>
            </a:r>
          </a:p>
          <a:p>
            <a:pPr marL="742950" lvl="1" indent="-285750">
              <a:buFont typeface="Arial" panose="020B0604020202020204" pitchFamily="34" charset="0"/>
              <a:buChar char="•"/>
            </a:pPr>
            <a:r>
              <a:rPr lang="en-CA" sz="1200" dirty="0"/>
              <a:t>A donut chart with a center hole makes the visualization aesthetically pleasing and emphasizes the proportion of successes to failures.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Success Counts for All Sites</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649" y="4614227"/>
            <a:ext cx="11474699" cy="1169551"/>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High Success Rate:</a:t>
            </a:r>
          </a:p>
          <a:p>
            <a:pPr marL="1200150" lvl="2" indent="-285750">
              <a:buFont typeface="Arial" panose="020B0604020202020204" pitchFamily="34" charset="0"/>
              <a:buChar char="•"/>
            </a:pPr>
            <a:r>
              <a:rPr lang="en-CA" sz="1400" dirty="0"/>
              <a:t>The chart often reveals a higher proportion of successful launches, indicating SpaceX's overall operational efficiency and reliability.</a:t>
            </a:r>
          </a:p>
          <a:p>
            <a:pPr marL="742950" lvl="1" indent="-285750">
              <a:buFont typeface="Arial" panose="020B0604020202020204" pitchFamily="34" charset="0"/>
              <a:buChar char="•"/>
            </a:pPr>
            <a:r>
              <a:rPr lang="en-CA" sz="1400" dirty="0"/>
              <a:t>Interactive Insight:</a:t>
            </a:r>
          </a:p>
          <a:p>
            <a:pPr marL="1200150" lvl="2" indent="-285750">
              <a:buFont typeface="Arial" panose="020B0604020202020204" pitchFamily="34" charset="0"/>
              <a:buChar char="•"/>
            </a:pPr>
            <a:r>
              <a:rPr lang="en-CA" sz="1400" dirty="0"/>
              <a:t>Users can identify which sites contribute the most to successful missions, assisting stakeholders in optimizing launch operations.</a:t>
            </a:r>
            <a:endParaRPr lang="en-US" sz="1400" dirty="0"/>
          </a:p>
        </p:txBody>
      </p:sp>
    </p:spTree>
    <p:extLst>
      <p:ext uri="{BB962C8B-B14F-4D97-AF65-F5344CB8AC3E}">
        <p14:creationId xmlns:p14="http://schemas.microsoft.com/office/powerpoint/2010/main" val="3552608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rcRect/>
          <a:stretch/>
        </p:blipFill>
        <p:spPr>
          <a:xfrm>
            <a:off x="6096123" y="1916332"/>
            <a:ext cx="5737225" cy="2427067"/>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sz="1400" b="1" dirty="0"/>
              <a:t>Explanation:</a:t>
            </a:r>
          </a:p>
          <a:p>
            <a:pPr marL="171450" indent="-171450">
              <a:buFont typeface="Arial" panose="020B0604020202020204" pitchFamily="34" charset="0"/>
              <a:buChar char="•"/>
            </a:pPr>
            <a:r>
              <a:rPr lang="en-CA" sz="1400" dirty="0"/>
              <a:t>Important Elements:</a:t>
            </a:r>
          </a:p>
          <a:p>
            <a:pPr marL="628650" lvl="1" indent="-171450">
              <a:buFont typeface="Arial" panose="020B0604020202020204" pitchFamily="34" charset="0"/>
              <a:buChar char="•"/>
            </a:pPr>
            <a:r>
              <a:rPr lang="en-CA" dirty="0"/>
              <a:t>Proportions Representation:</a:t>
            </a:r>
          </a:p>
          <a:p>
            <a:pPr marL="1085850" lvl="2" indent="-171450">
              <a:buFont typeface="Arial" panose="020B0604020202020204" pitchFamily="34" charset="0"/>
              <a:buChar char="•"/>
            </a:pPr>
            <a:r>
              <a:rPr lang="en-CA" sz="1400" dirty="0"/>
              <a:t>The pie chart represents the success-to-failure ratio for the selected site, making it clear which site performs best in terms of successful launches.</a:t>
            </a:r>
          </a:p>
          <a:p>
            <a:pPr marL="628650" lvl="1" indent="-171450">
              <a:buFont typeface="Arial" panose="020B0604020202020204" pitchFamily="34" charset="0"/>
              <a:buChar char="•"/>
            </a:pPr>
            <a:r>
              <a:rPr lang="en-CA" dirty="0"/>
              <a:t>Interactive Dropdown:</a:t>
            </a:r>
          </a:p>
          <a:p>
            <a:pPr marL="1085850" lvl="2" indent="-171450">
              <a:buFont typeface="Arial" panose="020B0604020202020204" pitchFamily="34" charset="0"/>
              <a:buChar char="•"/>
            </a:pPr>
            <a:r>
              <a:rPr lang="en-CA" sz="1400" dirty="0"/>
              <a:t>Users can select different sites from the dropdown to dynamically update the chart. This feature allows stakeholders to compare success ratios across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Success Proportions for the Most Successful Launch Site</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649" y="4614227"/>
            <a:ext cx="11474699" cy="738664"/>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The selected launch site demonstrates the highest proportion of successful launches, showcasing its operational reliability.</a:t>
            </a:r>
          </a:p>
          <a:p>
            <a:pPr marL="742950" lvl="1" indent="-285750">
              <a:buFont typeface="Arial" panose="020B0604020202020204" pitchFamily="34" charset="0"/>
              <a:buChar char="•"/>
            </a:pPr>
            <a:r>
              <a:rPr lang="en-CA" sz="1400" dirty="0"/>
              <a:t>The chart emphasizes the importance of location for launch success, guiding SpaceX in optimizing future launch strategies.</a:t>
            </a:r>
            <a:endParaRPr lang="en-US" sz="1400" dirty="0"/>
          </a:p>
        </p:txBody>
      </p:sp>
    </p:spTree>
    <p:extLst>
      <p:ext uri="{BB962C8B-B14F-4D97-AF65-F5344CB8AC3E}">
        <p14:creationId xmlns:p14="http://schemas.microsoft.com/office/powerpoint/2010/main" val="1004001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657317"/>
          </a:xfrm>
        </p:spPr>
        <p:txBody>
          <a:bodyPr/>
          <a:lstStyle/>
          <a:p>
            <a:r>
              <a:rPr lang="en-CA" sz="1400" b="1" dirty="0"/>
              <a:t>Explanation:</a:t>
            </a:r>
          </a:p>
          <a:p>
            <a:pPr marL="628650" lvl="1" indent="-171450">
              <a:buFont typeface="Arial" panose="020B0604020202020204" pitchFamily="34" charset="0"/>
              <a:buChar char="•"/>
            </a:pPr>
            <a:r>
              <a:rPr lang="en-CA" dirty="0"/>
              <a:t>Interactive Elements:</a:t>
            </a:r>
          </a:p>
          <a:p>
            <a:pPr marL="1085850" lvl="2" indent="-171450">
              <a:buFont typeface="Arial" panose="020B0604020202020204" pitchFamily="34" charset="0"/>
              <a:buChar char="•"/>
            </a:pPr>
            <a:r>
              <a:rPr lang="en-CA" sz="1400" dirty="0"/>
              <a:t>Payload Range Slider:</a:t>
            </a:r>
          </a:p>
          <a:p>
            <a:pPr marL="1543050" lvl="3" indent="-171450">
              <a:buFont typeface="Arial" panose="020B0604020202020204" pitchFamily="34" charset="0"/>
              <a:buChar char="•"/>
            </a:pPr>
            <a:r>
              <a:rPr lang="en-CA" sz="1400" dirty="0"/>
              <a:t>Users can adjust the payload range to see specific data subsets.</a:t>
            </a:r>
          </a:p>
          <a:p>
            <a:pPr marL="1543050" lvl="3" indent="-171450">
              <a:buFont typeface="Arial" panose="020B0604020202020204" pitchFamily="34" charset="0"/>
              <a:buChar char="•"/>
            </a:pPr>
            <a:r>
              <a:rPr lang="en-CA" sz="1400" dirty="0"/>
              <a:t>This interaction helps identify how payload mass impacts mission outcomes.</a:t>
            </a:r>
          </a:p>
          <a:p>
            <a:pPr marL="1085850" lvl="2" indent="-171450">
              <a:buFont typeface="Arial" panose="020B0604020202020204" pitchFamily="34" charset="0"/>
              <a:buChar char="•"/>
            </a:pPr>
            <a:r>
              <a:rPr lang="en-CA" sz="1400" dirty="0"/>
              <a:t>Dropdown:</a:t>
            </a:r>
          </a:p>
          <a:p>
            <a:pPr marL="1543050" lvl="3" indent="-171450">
              <a:buFont typeface="Arial" panose="020B0604020202020204" pitchFamily="34" charset="0"/>
              <a:buChar char="•"/>
            </a:pPr>
            <a:r>
              <a:rPr lang="en-CA" sz="1400" dirty="0"/>
              <a:t>By selecting individual sites, users can narrow down scatter plots to specific launch sites for focused analysis.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Payload vs. Launch Outcome for All Launch Sites</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290337" y="4164647"/>
            <a:ext cx="5737474" cy="2246769"/>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Payload Mass Impact:</a:t>
            </a:r>
          </a:p>
          <a:p>
            <a:pPr marL="1200150" lvl="2" indent="-285750">
              <a:buFont typeface="Arial" panose="020B0604020202020204" pitchFamily="34" charset="0"/>
              <a:buChar char="•"/>
            </a:pPr>
            <a:r>
              <a:rPr lang="en-CA" sz="1400" dirty="0"/>
              <a:t>Higher payloads tend to have a lower success rate, especially in the GTO orbit.</a:t>
            </a:r>
          </a:p>
          <a:p>
            <a:pPr marL="742950" lvl="1" indent="-285750">
              <a:buFont typeface="Arial" panose="020B0604020202020204" pitchFamily="34" charset="0"/>
              <a:buChar char="•"/>
            </a:pPr>
            <a:r>
              <a:rPr lang="en-CA" sz="1400" dirty="0"/>
              <a:t>Booster Version Patterns:</a:t>
            </a:r>
          </a:p>
          <a:p>
            <a:pPr marL="1200150" lvl="2" indent="-285750">
              <a:buFont typeface="Arial" panose="020B0604020202020204" pitchFamily="34" charset="0"/>
              <a:buChar char="•"/>
            </a:pPr>
            <a:r>
              <a:rPr lang="en-CA" sz="1400" dirty="0"/>
              <a:t>Certain booster versions show consistently higher success rates across payload ranges.</a:t>
            </a:r>
          </a:p>
          <a:p>
            <a:pPr marL="742950" lvl="1" indent="-285750">
              <a:buFont typeface="Arial" panose="020B0604020202020204" pitchFamily="34" charset="0"/>
              <a:buChar char="•"/>
            </a:pPr>
            <a:r>
              <a:rPr lang="en-CA" sz="1400" dirty="0"/>
              <a:t>Orbit Type Influence:</a:t>
            </a:r>
          </a:p>
          <a:p>
            <a:pPr marL="1200150" lvl="2" indent="-285750">
              <a:buFont typeface="Arial" panose="020B0604020202020204" pitchFamily="34" charset="0"/>
              <a:buChar char="•"/>
            </a:pPr>
            <a:r>
              <a:rPr lang="en-CA" sz="1400" dirty="0"/>
              <a:t>Orbits like LEO tend to have more successful missions compared to GTO for heavy payloads.</a:t>
            </a:r>
            <a:endParaRPr lang="en-US" sz="1400" dirty="0"/>
          </a:p>
        </p:txBody>
      </p:sp>
      <p:pic>
        <p:nvPicPr>
          <p:cNvPr id="9" name="Content Placeholder 8">
            <a:extLst>
              <a:ext uri="{FF2B5EF4-FFF2-40B4-BE49-F238E27FC236}">
                <a16:creationId xmlns:a16="http://schemas.microsoft.com/office/drawing/2014/main" id="{CA978B07-ED9B-5367-554E-44B562B366AB}"/>
              </a:ext>
            </a:extLst>
          </p:cNvPr>
          <p:cNvPicPr>
            <a:picLocks noGrp="1" noChangeAspect="1"/>
          </p:cNvPicPr>
          <p:nvPr>
            <p:ph idx="1"/>
          </p:nvPr>
        </p:nvPicPr>
        <p:blipFill>
          <a:blip r:embed="rId3"/>
          <a:stretch>
            <a:fillRect/>
          </a:stretch>
        </p:blipFill>
        <p:spPr>
          <a:xfrm>
            <a:off x="5883441" y="1948450"/>
            <a:ext cx="5949783" cy="3723606"/>
          </a:xfrm>
        </p:spPr>
      </p:pic>
    </p:spTree>
    <p:extLst>
      <p:ext uri="{BB962C8B-B14F-4D97-AF65-F5344CB8AC3E}">
        <p14:creationId xmlns:p14="http://schemas.microsoft.com/office/powerpoint/2010/main" val="3614736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028815" cy="4908768"/>
          </a:xfrm>
        </p:spPr>
        <p:txBody>
          <a:bodyPr/>
          <a:lstStyle/>
          <a:p>
            <a:pPr algn="l"/>
            <a:r>
              <a:rPr lang="en-CA" dirty="0"/>
              <a:t>The bar chart displays the accuracy of four classification models used in the project. Each bar represents the accuracy of a model, with higher bars indicating better performance. The following insights are evident from the visualization:</a:t>
            </a:r>
          </a:p>
          <a:p>
            <a:pPr marL="285750" indent="-285750" algn="l">
              <a:buFont typeface="Arial" panose="020B0604020202020204" pitchFamily="34" charset="0"/>
              <a:buChar char="•"/>
            </a:pPr>
            <a:r>
              <a:rPr lang="en-CA" dirty="0"/>
              <a:t>Decision Tree achieved the highest accuracy among all models, indicating it is the best-performing classification model for this dataset.</a:t>
            </a:r>
          </a:p>
          <a:p>
            <a:pPr marL="285750" indent="-285750" algn="l">
              <a:buFont typeface="Arial" panose="020B0604020202020204" pitchFamily="34" charset="0"/>
              <a:buChar char="•"/>
            </a:pPr>
            <a:r>
              <a:rPr lang="en-CA" dirty="0"/>
              <a:t>Logistic Regression and K-Nearest Neighbors (KNN) also performed relatively well, with decent accuracy values.</a:t>
            </a:r>
          </a:p>
          <a:p>
            <a:pPr marL="285750" indent="-285750" algn="l">
              <a:buFont typeface="Arial" panose="020B0604020202020204" pitchFamily="34" charset="0"/>
              <a:buChar char="•"/>
            </a:pPr>
            <a:r>
              <a:rPr lang="en-CA" dirty="0"/>
              <a:t>Support Vector Machine (SVM) exhibited the lowest accuracy, suggesting it might not be the optimal choice for this specific problem.</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9" name="Content Placeholder 8">
            <a:extLst>
              <a:ext uri="{FF2B5EF4-FFF2-40B4-BE49-F238E27FC236}">
                <a16:creationId xmlns:a16="http://schemas.microsoft.com/office/drawing/2014/main" id="{CA978B07-ED9B-5367-554E-44B562B366AB}"/>
              </a:ext>
            </a:extLst>
          </p:cNvPr>
          <p:cNvPicPr>
            <a:picLocks noGrp="1" noChangeAspect="1"/>
          </p:cNvPicPr>
          <p:nvPr>
            <p:ph idx="1"/>
          </p:nvPr>
        </p:nvPicPr>
        <p:blipFill>
          <a:blip r:embed="rId3"/>
          <a:srcRect/>
          <a:stretch/>
        </p:blipFill>
        <p:spPr>
          <a:xfrm>
            <a:off x="5883441" y="1948450"/>
            <a:ext cx="5949783" cy="3723606"/>
          </a:xfrm>
        </p:spPr>
      </p:pic>
    </p:spTree>
    <p:extLst>
      <p:ext uri="{BB962C8B-B14F-4D97-AF65-F5344CB8AC3E}">
        <p14:creationId xmlns:p14="http://schemas.microsoft.com/office/powerpoint/2010/main" val="3148792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400450"/>
            <a:ext cx="5737475" cy="5400000"/>
          </a:xfrm>
        </p:spPr>
        <p:txBody>
          <a:bodyPr/>
          <a:lstStyle/>
          <a:p>
            <a:pPr algn="l"/>
            <a:r>
              <a:rPr lang="en-CA" sz="1400" dirty="0"/>
              <a:t>The confusion matrix for the best-performing model (Decision Tree) highlights the following key insights:</a:t>
            </a:r>
          </a:p>
          <a:p>
            <a:pPr marL="285750" indent="-285750" algn="l">
              <a:buFont typeface="Arial" panose="020B0604020202020204" pitchFamily="34" charset="0"/>
              <a:buChar char="•"/>
            </a:pPr>
            <a:r>
              <a:rPr lang="en-CA" sz="1400" dirty="0"/>
              <a:t>True Positives (Bottom Right: 12): The model correctly predicted 12 launches where the rocket successfully landed.</a:t>
            </a:r>
          </a:p>
          <a:p>
            <a:pPr marL="285750" indent="-285750" algn="l">
              <a:buFont typeface="Arial" panose="020B0604020202020204" pitchFamily="34" charset="0"/>
              <a:buChar char="•"/>
            </a:pPr>
            <a:r>
              <a:rPr lang="en-CA" sz="1400" dirty="0"/>
              <a:t>True Negatives (Top Left: 3): The model accurately identified 3 launches where the rocket did not land.</a:t>
            </a:r>
          </a:p>
          <a:p>
            <a:pPr marL="285750" indent="-285750" algn="l">
              <a:buFont typeface="Arial" panose="020B0604020202020204" pitchFamily="34" charset="0"/>
              <a:buChar char="•"/>
            </a:pPr>
            <a:r>
              <a:rPr lang="en-CA" sz="1400" dirty="0"/>
              <a:t>False Positives (Top Right: 3): The model incorrectly predicted 3 launches as successful landings when they were failures.</a:t>
            </a:r>
          </a:p>
          <a:p>
            <a:pPr marL="285750" indent="-285750" algn="l">
              <a:buFont typeface="Arial" panose="020B0604020202020204" pitchFamily="34" charset="0"/>
              <a:buChar char="•"/>
            </a:pPr>
            <a:r>
              <a:rPr lang="en-CA" sz="1400" dirty="0"/>
              <a:t>False Negatives (Bottom Left: 0): The model did not make any mistakes predicting failures when they were actually successful.</a:t>
            </a:r>
          </a:p>
          <a:p>
            <a:pPr algn="l"/>
            <a:endParaRPr lang="en-CA" sz="1400" b="1" dirty="0"/>
          </a:p>
          <a:p>
            <a:pPr algn="l"/>
            <a:r>
              <a:rPr lang="en-CA" sz="1400" b="1" dirty="0"/>
              <a:t>Explanation:</a:t>
            </a:r>
          </a:p>
          <a:p>
            <a:pPr marL="285750" indent="-285750" algn="l">
              <a:buFont typeface="Arial" panose="020B0604020202020204" pitchFamily="34" charset="0"/>
              <a:buChar char="•"/>
            </a:pPr>
            <a:r>
              <a:rPr lang="en-CA" sz="1400" dirty="0"/>
              <a:t>High Accuracy: The model shows strong performance with no false negatives, indicating reliability in predicting successful landings.</a:t>
            </a:r>
          </a:p>
          <a:p>
            <a:pPr marL="285750" indent="-285750" algn="l">
              <a:buFont typeface="Arial" panose="020B0604020202020204" pitchFamily="34" charset="0"/>
              <a:buChar char="•"/>
            </a:pPr>
            <a:r>
              <a:rPr lang="en-CA" sz="1400" dirty="0"/>
              <a:t>Areas for Improvement: Some false positives exist, where failures were misclassified as successes. This could be addressed through further feature engineering or hyperparameter tuning.</a:t>
            </a:r>
          </a:p>
          <a:p>
            <a:pPr marL="285750" indent="-285750" algn="l">
              <a:buFont typeface="Arial" panose="020B0604020202020204" pitchFamily="34" charset="0"/>
              <a:buChar char="•"/>
            </a:pPr>
            <a:r>
              <a:rPr lang="en-CA" sz="1400" dirty="0"/>
              <a:t>Use Case: This confusion matrix demonstrates that the Decision Tree model is robust for predicting SpaceX launch outcomes, making it valuable for cost and mission planning.</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9" name="Content Placeholder 8">
            <a:extLst>
              <a:ext uri="{FF2B5EF4-FFF2-40B4-BE49-F238E27FC236}">
                <a16:creationId xmlns:a16="http://schemas.microsoft.com/office/drawing/2014/main" id="{CA978B07-ED9B-5367-554E-44B562B366AB}"/>
              </a:ext>
            </a:extLst>
          </p:cNvPr>
          <p:cNvPicPr>
            <a:picLocks noGrp="1" noChangeAspect="1"/>
          </p:cNvPicPr>
          <p:nvPr>
            <p:ph idx="1"/>
          </p:nvPr>
        </p:nvPicPr>
        <p:blipFill>
          <a:blip r:embed="rId3"/>
          <a:srcRect/>
          <a:stretch/>
        </p:blipFill>
        <p:spPr>
          <a:xfrm>
            <a:off x="6773546" y="1948450"/>
            <a:ext cx="4358004" cy="3723606"/>
          </a:xfrm>
        </p:spPr>
      </p:pic>
    </p:spTree>
    <p:extLst>
      <p:ext uri="{BB962C8B-B14F-4D97-AF65-F5344CB8AC3E}">
        <p14:creationId xmlns:p14="http://schemas.microsoft.com/office/powerpoint/2010/main" val="3370016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36000" y="1400450"/>
            <a:ext cx="11520000" cy="5400000"/>
          </a:xfrm>
          <a:prstGeom prst="rect">
            <a:avLst/>
          </a:prstGeom>
        </p:spPr>
        <p:txBody>
          <a:bodyPr>
            <a:normAutofit fontScale="70000" lnSpcReduction="20000"/>
          </a:bodyPr>
          <a:lstStyle/>
          <a:p>
            <a:pPr>
              <a:lnSpc>
                <a:spcPct val="100000"/>
              </a:lnSpc>
              <a:spcBef>
                <a:spcPts val="1400"/>
              </a:spcBef>
            </a:pPr>
            <a:r>
              <a:rPr lang="en-CA" sz="2200" b="1" dirty="0">
                <a:solidFill>
                  <a:schemeClr val="accent3">
                    <a:lumMod val="25000"/>
                  </a:schemeClr>
                </a:solidFill>
                <a:latin typeface="Abadi" panose="020B0604020104020204" pitchFamily="34" charset="0"/>
              </a:rPr>
              <a:t>SpaceX Launch Success Analysis:</a:t>
            </a:r>
          </a:p>
          <a:p>
            <a:pPr lvl="1">
              <a:lnSpc>
                <a:spcPct val="100000"/>
              </a:lnSpc>
              <a:spcBef>
                <a:spcPts val="1400"/>
              </a:spcBef>
            </a:pPr>
            <a:r>
              <a:rPr lang="en-CA" sz="1800" dirty="0">
                <a:solidFill>
                  <a:schemeClr val="accent3">
                    <a:lumMod val="25000"/>
                  </a:schemeClr>
                </a:solidFill>
                <a:latin typeface="Abadi" panose="020B0604020104020204" pitchFamily="34" charset="0"/>
              </a:rPr>
              <a:t>Successfully analyzed the key factors influencing Falcon 9's first-stage landing outcomes, including payload mass, orbit type, and launch sites.</a:t>
            </a:r>
          </a:p>
          <a:p>
            <a:pPr lvl="1">
              <a:lnSpc>
                <a:spcPct val="100000"/>
              </a:lnSpc>
              <a:spcBef>
                <a:spcPts val="1400"/>
              </a:spcBef>
            </a:pPr>
            <a:r>
              <a:rPr lang="en-CA" sz="1800" dirty="0">
                <a:solidFill>
                  <a:schemeClr val="accent3">
                    <a:lumMod val="25000"/>
                  </a:schemeClr>
                </a:solidFill>
                <a:latin typeface="Abadi" panose="020B0604020104020204" pitchFamily="34" charset="0"/>
              </a:rPr>
              <a:t>Identified launch sites with the highest success rates, enabling SpaceX to optimize future launches for cost efficiency.</a:t>
            </a:r>
          </a:p>
          <a:p>
            <a:pPr>
              <a:lnSpc>
                <a:spcPct val="100000"/>
              </a:lnSpc>
              <a:spcBef>
                <a:spcPts val="1400"/>
              </a:spcBef>
            </a:pPr>
            <a:r>
              <a:rPr lang="en-CA" sz="2200" b="1" dirty="0">
                <a:solidFill>
                  <a:schemeClr val="accent3">
                    <a:lumMod val="25000"/>
                  </a:schemeClr>
                </a:solidFill>
                <a:latin typeface="Abadi" panose="020B0604020104020204" pitchFamily="34" charset="0"/>
              </a:rPr>
              <a:t>Interactive Dashboards and Visualizations:</a:t>
            </a:r>
          </a:p>
          <a:p>
            <a:pPr lvl="1">
              <a:lnSpc>
                <a:spcPct val="100000"/>
              </a:lnSpc>
              <a:spcBef>
                <a:spcPts val="1400"/>
              </a:spcBef>
            </a:pPr>
            <a:r>
              <a:rPr lang="en-CA" sz="1800" dirty="0">
                <a:solidFill>
                  <a:schemeClr val="accent3">
                    <a:lumMod val="25000"/>
                  </a:schemeClr>
                </a:solidFill>
                <a:latin typeface="Abadi" panose="020B0604020104020204" pitchFamily="34" charset="0"/>
              </a:rPr>
              <a:t>Developed interactive dashboards using Plotly Dash to provide actionable insights on launch success trends, payload distributions, and success rates by sites and orbits.</a:t>
            </a:r>
          </a:p>
          <a:p>
            <a:pPr>
              <a:lnSpc>
                <a:spcPct val="100000"/>
              </a:lnSpc>
              <a:spcBef>
                <a:spcPts val="1400"/>
              </a:spcBef>
            </a:pPr>
            <a:r>
              <a:rPr lang="en-CA" sz="2200" b="1" dirty="0">
                <a:solidFill>
                  <a:schemeClr val="accent3">
                    <a:lumMod val="25000"/>
                  </a:schemeClr>
                </a:solidFill>
                <a:latin typeface="Abadi" panose="020B0604020104020204" pitchFamily="34" charset="0"/>
              </a:rPr>
              <a:t>Model Performance and Predictions:</a:t>
            </a:r>
          </a:p>
          <a:p>
            <a:pPr lvl="1">
              <a:lnSpc>
                <a:spcPct val="100000"/>
              </a:lnSpc>
              <a:spcBef>
                <a:spcPts val="1400"/>
              </a:spcBef>
            </a:pPr>
            <a:r>
              <a:rPr lang="en-CA" sz="1800" dirty="0">
                <a:solidFill>
                  <a:schemeClr val="accent3">
                    <a:lumMod val="25000"/>
                  </a:schemeClr>
                </a:solidFill>
                <a:latin typeface="Abadi" panose="020B0604020104020204" pitchFamily="34" charset="0"/>
              </a:rPr>
              <a:t>Built and evaluated multiple classification models, with the Decision Tree model achieving the highest accuracy (83.33%) for predicting landing success.</a:t>
            </a:r>
          </a:p>
          <a:p>
            <a:pPr lvl="1">
              <a:lnSpc>
                <a:spcPct val="100000"/>
              </a:lnSpc>
              <a:spcBef>
                <a:spcPts val="1400"/>
              </a:spcBef>
            </a:pPr>
            <a:r>
              <a:rPr lang="en-CA" sz="1800" dirty="0">
                <a:solidFill>
                  <a:schemeClr val="accent3">
                    <a:lumMod val="25000"/>
                  </a:schemeClr>
                </a:solidFill>
                <a:latin typeface="Abadi" panose="020B0604020104020204" pitchFamily="34" charset="0"/>
              </a:rPr>
              <a:t>Confusion matrix analysis demonstrated the model's robustness, especially in correctly predicting successful landings.</a:t>
            </a:r>
          </a:p>
          <a:p>
            <a:pPr>
              <a:lnSpc>
                <a:spcPct val="100000"/>
              </a:lnSpc>
              <a:spcBef>
                <a:spcPts val="1400"/>
              </a:spcBef>
            </a:pPr>
            <a:r>
              <a:rPr lang="en-CA" sz="2200" b="1" dirty="0">
                <a:solidFill>
                  <a:schemeClr val="accent3">
                    <a:lumMod val="25000"/>
                  </a:schemeClr>
                </a:solidFill>
                <a:latin typeface="Abadi" panose="020B0604020104020204" pitchFamily="34" charset="0"/>
              </a:rPr>
              <a:t>Business Implications:</a:t>
            </a:r>
          </a:p>
          <a:p>
            <a:pPr lvl="1">
              <a:lnSpc>
                <a:spcPct val="100000"/>
              </a:lnSpc>
              <a:spcBef>
                <a:spcPts val="1400"/>
              </a:spcBef>
            </a:pPr>
            <a:r>
              <a:rPr lang="en-CA" sz="1800" dirty="0">
                <a:solidFill>
                  <a:schemeClr val="accent3">
                    <a:lumMod val="25000"/>
                  </a:schemeClr>
                </a:solidFill>
                <a:latin typeface="Abadi" panose="020B0604020104020204" pitchFamily="34" charset="0"/>
              </a:rPr>
              <a:t>Insights from this analysis can help Space Y compete with SpaceX by optimizing launch plans, predicting outcomes, and reducing operational costs.</a:t>
            </a:r>
          </a:p>
          <a:p>
            <a:pPr lvl="1">
              <a:lnSpc>
                <a:spcPct val="100000"/>
              </a:lnSpc>
              <a:spcBef>
                <a:spcPts val="1400"/>
              </a:spcBef>
            </a:pPr>
            <a:r>
              <a:rPr lang="en-CA" sz="1800" dirty="0">
                <a:solidFill>
                  <a:schemeClr val="accent3">
                    <a:lumMod val="25000"/>
                  </a:schemeClr>
                </a:solidFill>
                <a:latin typeface="Abadi" panose="020B0604020104020204" pitchFamily="34" charset="0"/>
              </a:rPr>
              <a:t>The project showcases the power of data-driven decision-making in the commercial space industry.</a:t>
            </a:r>
          </a:p>
          <a:p>
            <a:pPr>
              <a:lnSpc>
                <a:spcPct val="100000"/>
              </a:lnSpc>
              <a:spcBef>
                <a:spcPts val="1400"/>
              </a:spcBef>
            </a:pPr>
            <a:r>
              <a:rPr lang="en-CA" sz="2200" b="1" dirty="0">
                <a:solidFill>
                  <a:schemeClr val="accent3">
                    <a:lumMod val="25000"/>
                  </a:schemeClr>
                </a:solidFill>
                <a:latin typeface="Abadi" panose="020B0604020104020204" pitchFamily="34" charset="0"/>
              </a:rPr>
              <a:t>Future Scope:</a:t>
            </a:r>
          </a:p>
          <a:p>
            <a:pPr lvl="1">
              <a:lnSpc>
                <a:spcPct val="100000"/>
              </a:lnSpc>
              <a:spcBef>
                <a:spcPts val="1400"/>
              </a:spcBef>
            </a:pPr>
            <a:r>
              <a:rPr lang="en-CA" sz="1800" dirty="0">
                <a:solidFill>
                  <a:schemeClr val="accent3">
                    <a:lumMod val="25000"/>
                  </a:schemeClr>
                </a:solidFill>
                <a:latin typeface="Abadi" panose="020B0604020104020204" pitchFamily="34" charset="0"/>
              </a:rPr>
              <a:t>Incorporate more detailed features, such as weather conditions and mission-specific parameters, to further improve prediction accuracy.</a:t>
            </a:r>
          </a:p>
          <a:p>
            <a:pPr lvl="1">
              <a:lnSpc>
                <a:spcPct val="100000"/>
              </a:lnSpc>
              <a:spcBef>
                <a:spcPts val="1400"/>
              </a:spcBef>
            </a:pPr>
            <a:r>
              <a:rPr lang="en-CA" sz="1800" dirty="0">
                <a:solidFill>
                  <a:schemeClr val="accent3">
                    <a:lumMod val="25000"/>
                  </a:schemeClr>
                </a:solidFill>
                <a:latin typeface="Abadi" panose="020B0604020104020204" pitchFamily="34" charset="0"/>
              </a:rPr>
              <a:t>Expand the dashboard for real-time analytics and include additional metrics for enhanced decision support.</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36000" y="1400450"/>
            <a:ext cx="11520000" cy="4625123"/>
          </a:xfrm>
          <a:prstGeom prst="rect">
            <a:avLst/>
          </a:prstGeom>
        </p:spPr>
        <p:txBody>
          <a:bodyPr>
            <a:normAutofit fontScale="77500" lnSpcReduction="20000"/>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 Notebooks: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and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Modeling and Evaluation:</a:t>
            </a:r>
          </a:p>
          <a:p>
            <a:pPr lvl="1">
              <a:lnSpc>
                <a:spcPct val="100000"/>
              </a:lnSpc>
              <a:spcBef>
                <a:spcPts val="1400"/>
              </a:spcBef>
            </a:pPr>
            <a:r>
              <a:rPr lang="en-US" sz="1800" dirty="0">
                <a:solidFill>
                  <a:schemeClr val="accent3">
                    <a:lumMod val="25000"/>
                  </a:schemeClr>
                </a:solidFill>
                <a:latin typeface="Abadi" panose="020B0604020104020204" pitchFamily="34" charset="0"/>
              </a:rPr>
              <a:t>Dashboard Development: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Dataset Used:</a:t>
            </a:r>
          </a:p>
          <a:p>
            <a:pPr lvl="1">
              <a:lnSpc>
                <a:spcPct val="100000"/>
              </a:lnSpc>
              <a:spcBef>
                <a:spcPts val="1400"/>
              </a:spcBef>
            </a:pPr>
            <a:r>
              <a:rPr lang="en-US" sz="1800" dirty="0">
                <a:solidFill>
                  <a:schemeClr val="accent3">
                    <a:lumMod val="25000"/>
                  </a:schemeClr>
                </a:solidFill>
                <a:latin typeface="Abadi" panose="020B0604020104020204" pitchFamily="34" charset="0"/>
              </a:rPr>
              <a:t>SpaceX Launch Data: Download Dataset</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Code Snippets</a:t>
            </a:r>
            <a:r>
              <a:rPr lang="en-US" sz="26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Python code snippets for Folium maps, interactive dashboards, and machine learning models have been embedded throughout the notebooks.</a:t>
            </a:r>
          </a:p>
          <a:p>
            <a:pPr lvl="1">
              <a:lnSpc>
                <a:spcPct val="100000"/>
              </a:lnSpc>
              <a:spcBef>
                <a:spcPts val="1400"/>
              </a:spcBef>
            </a:pPr>
            <a:r>
              <a:rPr lang="en-US" sz="1800" dirty="0">
                <a:solidFill>
                  <a:schemeClr val="accent3">
                    <a:lumMod val="25000"/>
                  </a:schemeClr>
                </a:solidFill>
                <a:latin typeface="Abadi" panose="020B0604020104020204" pitchFamily="34" charset="0"/>
              </a:rPr>
              <a:t>SQL queries used for extracting insights from the database are documented in the "SQL Queries" section.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Visual Outputs: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plots, bar charts, pie charts, and confusion matrix visualizations are included in the relevant sections of the notebooks and reports.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7991" y="1470992"/>
            <a:ext cx="11529392" cy="41048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TextBox 2">
            <a:extLst>
              <a:ext uri="{FF2B5EF4-FFF2-40B4-BE49-F238E27FC236}">
                <a16:creationId xmlns:a16="http://schemas.microsoft.com/office/drawing/2014/main" id="{953B1912-C703-584C-BCC2-1B80F2F209F5}"/>
              </a:ext>
            </a:extLst>
          </p:cNvPr>
          <p:cNvSpPr txBox="1"/>
          <p:nvPr/>
        </p:nvSpPr>
        <p:spPr>
          <a:xfrm>
            <a:off x="336000" y="1400450"/>
            <a:ext cx="11520000" cy="5400000"/>
          </a:xfrm>
          <a:prstGeom prst="rect">
            <a:avLst/>
          </a:prstGeom>
          <a:noFill/>
        </p:spPr>
        <p:txBody>
          <a:bodyPr wrap="square">
            <a:spAutoFit/>
          </a:bodyPr>
          <a:lstStyle/>
          <a:p>
            <a:r>
              <a:rPr lang="en-CA" sz="2200" b="1" dirty="0">
                <a:latin typeface="Abadi" panose="020B0604020104020204" pitchFamily="34" charset="0"/>
              </a:rPr>
              <a:t>Problem Statement</a:t>
            </a:r>
          </a:p>
          <a:p>
            <a:endParaRPr lang="en-CA" sz="2200" dirty="0">
              <a:latin typeface="Abadi" panose="020B0604020104020204" pitchFamily="34" charset="0"/>
            </a:endParaRPr>
          </a:p>
          <a:p>
            <a:r>
              <a:rPr lang="en-CA" sz="2200" dirty="0">
                <a:latin typeface="Abadi" panose="020B0604020104020204" pitchFamily="34" charset="0"/>
              </a:rPr>
              <a:t>This project aims to address the following key questions:</a:t>
            </a:r>
          </a:p>
          <a:p>
            <a:endParaRPr lang="en-CA" sz="2200" dirty="0">
              <a:latin typeface="Abadi" panose="020B0604020104020204" pitchFamily="34" charset="0"/>
            </a:endParaRPr>
          </a:p>
          <a:p>
            <a:pPr marL="342900" indent="-342900">
              <a:buFont typeface="Arial" panose="020B0604020202020204" pitchFamily="34" charset="0"/>
              <a:buChar char="•"/>
            </a:pPr>
            <a:r>
              <a:rPr lang="en-CA" sz="2200" dirty="0">
                <a:latin typeface="Abadi" panose="020B0604020104020204" pitchFamily="34" charset="0"/>
              </a:rPr>
              <a:t>Recovery Prediction: </a:t>
            </a:r>
            <a:r>
              <a:rPr lang="en-CA" sz="2200" i="1" dirty="0">
                <a:latin typeface="Abadi" panose="020B0604020104020204" pitchFamily="34" charset="0"/>
              </a:rPr>
              <a:t>Can we predict Falcon 9’s first-stage landing success based on mission parameters?</a:t>
            </a:r>
          </a:p>
          <a:p>
            <a:pPr marL="342900" indent="-342900">
              <a:buFont typeface="Arial" panose="020B0604020202020204" pitchFamily="34" charset="0"/>
              <a:buChar char="•"/>
            </a:pPr>
            <a:r>
              <a:rPr lang="en-CA" sz="2200" dirty="0">
                <a:latin typeface="Abadi" panose="020B0604020104020204" pitchFamily="34" charset="0"/>
              </a:rPr>
              <a:t>Cost Optimization: </a:t>
            </a:r>
            <a:r>
              <a:rPr lang="en-CA" sz="2200" i="1" dirty="0">
                <a:latin typeface="Abadi" panose="020B0604020104020204" pitchFamily="34" charset="0"/>
              </a:rPr>
              <a:t>How can Space Y reduce costs by improving recovery success rates?</a:t>
            </a:r>
          </a:p>
          <a:p>
            <a:pPr marL="342900" indent="-342900">
              <a:buFont typeface="Arial" panose="020B0604020202020204" pitchFamily="34" charset="0"/>
              <a:buChar char="•"/>
            </a:pPr>
            <a:r>
              <a:rPr lang="en-CA" sz="2200" dirty="0">
                <a:latin typeface="Abadi" panose="020B0604020104020204" pitchFamily="34" charset="0"/>
              </a:rPr>
              <a:t>Mission Insights: </a:t>
            </a:r>
            <a:r>
              <a:rPr lang="en-CA" sz="2200" i="1" dirty="0">
                <a:latin typeface="Abadi" panose="020B0604020104020204" pitchFamily="34" charset="0"/>
              </a:rPr>
              <a:t>Which launch sites, orbits, and payloads have the highest success rates?</a:t>
            </a:r>
          </a:p>
          <a:p>
            <a:pPr marL="342900" indent="-342900">
              <a:buFont typeface="Arial" panose="020B0604020202020204" pitchFamily="34" charset="0"/>
              <a:buChar char="•"/>
            </a:pPr>
            <a:r>
              <a:rPr lang="en-CA" sz="2200" dirty="0">
                <a:latin typeface="Abadi" panose="020B0604020104020204" pitchFamily="34" charset="0"/>
              </a:rPr>
              <a:t>Business Strategy: </a:t>
            </a:r>
            <a:r>
              <a:rPr lang="en-CA" sz="2200" i="1" dirty="0">
                <a:latin typeface="Abadi" panose="020B0604020104020204" pitchFamily="34" charset="0"/>
              </a:rPr>
              <a:t>What insights and trends can help Space Y compete effectively?</a:t>
            </a:r>
          </a:p>
        </p:txBody>
      </p:sp>
    </p:spTree>
    <p:extLst>
      <p:ext uri="{BB962C8B-B14F-4D97-AF65-F5344CB8AC3E}">
        <p14:creationId xmlns:p14="http://schemas.microsoft.com/office/powerpoint/2010/main" val="197452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36000" y="1400450"/>
            <a:ext cx="11520000" cy="5400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b="1" dirty="0">
                <a:solidFill>
                  <a:schemeClr val="tx1"/>
                </a:solidFill>
                <a:latin typeface="Abadi"/>
              </a:rPr>
              <a:t>Executive Summary</a:t>
            </a:r>
          </a:p>
          <a:p>
            <a:pPr>
              <a:lnSpc>
                <a:spcPct val="120000"/>
              </a:lnSpc>
              <a:spcBef>
                <a:spcPts val="1400"/>
              </a:spcBef>
            </a:pPr>
            <a:r>
              <a:rPr lang="en-CA" sz="2200" dirty="0">
                <a:solidFill>
                  <a:schemeClr val="accent3">
                    <a:lumMod val="25000"/>
                  </a:schemeClr>
                </a:solidFill>
                <a:latin typeface="Abadi"/>
              </a:rPr>
              <a:t>Data Collection:</a:t>
            </a:r>
          </a:p>
          <a:p>
            <a:pPr lvl="1">
              <a:lnSpc>
                <a:spcPct val="120000"/>
              </a:lnSpc>
              <a:spcBef>
                <a:spcPts val="1400"/>
              </a:spcBef>
            </a:pPr>
            <a:r>
              <a:rPr lang="en-CA" sz="1800" dirty="0">
                <a:solidFill>
                  <a:schemeClr val="accent3">
                    <a:lumMod val="25000"/>
                  </a:schemeClr>
                </a:solidFill>
                <a:latin typeface="Abadi"/>
              </a:rPr>
              <a:t>Used public SpaceX datasets, API calls, and web scraping to gather launch-related data.</a:t>
            </a:r>
          </a:p>
          <a:p>
            <a:pPr>
              <a:lnSpc>
                <a:spcPct val="120000"/>
              </a:lnSpc>
              <a:spcBef>
                <a:spcPts val="1400"/>
              </a:spcBef>
            </a:pPr>
            <a:r>
              <a:rPr lang="en-CA" sz="2200" dirty="0">
                <a:solidFill>
                  <a:schemeClr val="accent3">
                    <a:lumMod val="25000"/>
                  </a:schemeClr>
                </a:solidFill>
                <a:latin typeface="Abadi"/>
              </a:rPr>
              <a:t>Data Wrangling:</a:t>
            </a:r>
          </a:p>
          <a:p>
            <a:pPr lvl="1">
              <a:lnSpc>
                <a:spcPct val="120000"/>
              </a:lnSpc>
              <a:spcBef>
                <a:spcPts val="1400"/>
              </a:spcBef>
            </a:pPr>
            <a:r>
              <a:rPr lang="en-CA" sz="1800" dirty="0">
                <a:solidFill>
                  <a:schemeClr val="accent3">
                    <a:lumMod val="25000"/>
                  </a:schemeClr>
                </a:solidFill>
                <a:latin typeface="Abadi"/>
              </a:rPr>
              <a:t>Cleaned and processed data to handle missing values and ensure consistency.</a:t>
            </a:r>
          </a:p>
          <a:p>
            <a:pPr lvl="1">
              <a:lnSpc>
                <a:spcPct val="120000"/>
              </a:lnSpc>
              <a:spcBef>
                <a:spcPts val="1400"/>
              </a:spcBef>
            </a:pPr>
            <a:r>
              <a:rPr lang="en-CA" sz="1800" dirty="0">
                <a:solidFill>
                  <a:schemeClr val="accent3">
                    <a:lumMod val="25000"/>
                  </a:schemeClr>
                </a:solidFill>
                <a:latin typeface="Abadi"/>
              </a:rPr>
              <a:t>Encoded categorical features such as launch sites, orbits, and booster versions.</a:t>
            </a:r>
          </a:p>
          <a:p>
            <a:pPr>
              <a:lnSpc>
                <a:spcPct val="120000"/>
              </a:lnSpc>
              <a:spcBef>
                <a:spcPts val="1400"/>
              </a:spcBef>
            </a:pPr>
            <a:r>
              <a:rPr lang="en-CA" sz="2200" dirty="0">
                <a:solidFill>
                  <a:schemeClr val="accent3">
                    <a:lumMod val="25000"/>
                  </a:schemeClr>
                </a:solidFill>
                <a:latin typeface="Abadi"/>
              </a:rPr>
              <a:t>Exploratory Data Analysis (EDA):</a:t>
            </a:r>
          </a:p>
          <a:p>
            <a:pPr lvl="1">
              <a:lnSpc>
                <a:spcPct val="120000"/>
              </a:lnSpc>
              <a:spcBef>
                <a:spcPts val="1400"/>
              </a:spcBef>
            </a:pPr>
            <a:r>
              <a:rPr lang="en-CA" sz="1800" dirty="0">
                <a:solidFill>
                  <a:schemeClr val="accent3">
                    <a:lumMod val="25000"/>
                  </a:schemeClr>
                </a:solidFill>
                <a:latin typeface="Abadi"/>
              </a:rPr>
              <a:t>Utilized SQL and visualizations to explore relationships between launch parameters, payload mass, and recovery outcomes.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36000" y="1400450"/>
            <a:ext cx="11520000" cy="5400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CA" sz="2200" dirty="0">
                <a:solidFill>
                  <a:schemeClr val="accent3">
                    <a:lumMod val="25000"/>
                  </a:schemeClr>
                </a:solidFill>
                <a:latin typeface="Abadi"/>
              </a:rPr>
              <a:t>Interactive Visual Analytics:</a:t>
            </a:r>
          </a:p>
          <a:p>
            <a:pPr lvl="1">
              <a:lnSpc>
                <a:spcPct val="120000"/>
              </a:lnSpc>
              <a:spcBef>
                <a:spcPts val="1400"/>
              </a:spcBef>
            </a:pPr>
            <a:r>
              <a:rPr lang="en-CA" sz="1800" dirty="0">
                <a:solidFill>
                  <a:schemeClr val="accent3">
                    <a:lumMod val="25000"/>
                  </a:schemeClr>
                </a:solidFill>
                <a:latin typeface="Abadi"/>
              </a:rPr>
              <a:t>Created geospatial maps using Folium to highlight launch sites.</a:t>
            </a:r>
          </a:p>
          <a:p>
            <a:pPr lvl="1">
              <a:lnSpc>
                <a:spcPct val="120000"/>
              </a:lnSpc>
              <a:spcBef>
                <a:spcPts val="1400"/>
              </a:spcBef>
            </a:pPr>
            <a:r>
              <a:rPr lang="en-CA" sz="1800" dirty="0">
                <a:solidFill>
                  <a:schemeClr val="accent3">
                    <a:lumMod val="25000"/>
                  </a:schemeClr>
                </a:solidFill>
                <a:latin typeface="Abadi"/>
              </a:rPr>
              <a:t>Built interactive dashboards with Plotly Dash for dynamic analysis of success rates and payload trends.</a:t>
            </a:r>
          </a:p>
          <a:p>
            <a:pPr>
              <a:lnSpc>
                <a:spcPct val="120000"/>
              </a:lnSpc>
              <a:spcBef>
                <a:spcPts val="1400"/>
              </a:spcBef>
            </a:pPr>
            <a:r>
              <a:rPr lang="en-CA" sz="2200" dirty="0">
                <a:solidFill>
                  <a:schemeClr val="accent3">
                    <a:lumMod val="25000"/>
                  </a:schemeClr>
                </a:solidFill>
                <a:latin typeface="Abadi"/>
              </a:rPr>
              <a:t>Predictive Analysis:</a:t>
            </a:r>
          </a:p>
          <a:p>
            <a:pPr lvl="1">
              <a:lnSpc>
                <a:spcPct val="120000"/>
              </a:lnSpc>
              <a:spcBef>
                <a:spcPts val="1400"/>
              </a:spcBef>
            </a:pPr>
            <a:r>
              <a:rPr lang="en-CA" sz="1800" dirty="0">
                <a:solidFill>
                  <a:schemeClr val="accent3">
                    <a:lumMod val="25000"/>
                  </a:schemeClr>
                </a:solidFill>
                <a:latin typeface="Abadi"/>
              </a:rPr>
              <a:t>Built and tuned machine learning models (Logistic Regression, SVM, Decision Trees, KNN).</a:t>
            </a:r>
          </a:p>
          <a:p>
            <a:pPr lvl="1">
              <a:lnSpc>
                <a:spcPct val="120000"/>
              </a:lnSpc>
              <a:spcBef>
                <a:spcPts val="1400"/>
              </a:spcBef>
            </a:pPr>
            <a:r>
              <a:rPr lang="en-CA" sz="1800" dirty="0">
                <a:solidFill>
                  <a:schemeClr val="accent3">
                    <a:lumMod val="25000"/>
                  </a:schemeClr>
                </a:solidFill>
                <a:latin typeface="Abadi"/>
              </a:rPr>
              <a:t>Evaluated models using metrics like accuracy, F1-score, and confusion matrices to predict first-stage recovery outcomes.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92233042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1428</TotalTime>
  <Words>6319</Words>
  <Application>Microsoft Office PowerPoint</Application>
  <PresentationFormat>Widescreen</PresentationFormat>
  <Paragraphs>750</Paragraphs>
  <Slides>60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Anthony J.</cp:lastModifiedBy>
  <cp:revision>222</cp:revision>
  <dcterms:created xsi:type="dcterms:W3CDTF">2021-04-29T18:58:34Z</dcterms:created>
  <dcterms:modified xsi:type="dcterms:W3CDTF">2024-11-29T18:32:24Z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